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1" r:id="rId2"/>
    <p:sldId id="303" r:id="rId3"/>
    <p:sldId id="304" r:id="rId4"/>
    <p:sldId id="305" r:id="rId5"/>
    <p:sldId id="306" r:id="rId6"/>
    <p:sldId id="307" r:id="rId7"/>
    <p:sldId id="308" r:id="rId8"/>
    <p:sldId id="309" r:id="rId9"/>
    <p:sldId id="310" r:id="rId10"/>
    <p:sldId id="311" r:id="rId11"/>
    <p:sldId id="312" r:id="rId12"/>
    <p:sldId id="313" r:id="rId13"/>
    <p:sldId id="314" r:id="rId14"/>
    <p:sldId id="316" r:id="rId15"/>
    <p:sldId id="318" r:id="rId16"/>
    <p:sldId id="319" r:id="rId17"/>
    <p:sldId id="339" r:id="rId18"/>
    <p:sldId id="275" r:id="rId19"/>
    <p:sldId id="281" r:id="rId20"/>
    <p:sldId id="340" r:id="rId21"/>
    <p:sldId id="346" r:id="rId22"/>
    <p:sldId id="329" r:id="rId23"/>
    <p:sldId id="330" r:id="rId24"/>
    <p:sldId id="320" r:id="rId25"/>
    <p:sldId id="321" r:id="rId26"/>
    <p:sldId id="344" r:id="rId27"/>
    <p:sldId id="336" r:id="rId28"/>
    <p:sldId id="299" r:id="rId29"/>
    <p:sldId id="269" r:id="rId30"/>
    <p:sldId id="342" r:id="rId31"/>
    <p:sldId id="343" r:id="rId32"/>
    <p:sldId id="345" r:id="rId33"/>
    <p:sldId id="273" r:id="rId34"/>
    <p:sldId id="280" r:id="rId35"/>
    <p:sldId id="328" r:id="rId36"/>
    <p:sldId id="290" r:id="rId37"/>
    <p:sldId id="331" r:id="rId38"/>
    <p:sldId id="284" r:id="rId39"/>
    <p:sldId id="276" r:id="rId40"/>
    <p:sldId id="333" r:id="rId41"/>
    <p:sldId id="33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30C21"/>
    <a:srgbClr val="C20014"/>
    <a:srgbClr val="E80414"/>
    <a:srgbClr val="D2232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4" autoAdjust="0"/>
  </p:normalViewPr>
  <p:slideViewPr>
    <p:cSldViewPr snapToObjects="1">
      <p:cViewPr>
        <p:scale>
          <a:sx n="66" d="100"/>
          <a:sy n="66" d="100"/>
        </p:scale>
        <p:origin x="-756" y="-10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chart>
    <c:title>
      <c:layout/>
    </c:title>
    <c:plotArea>
      <c:layout/>
      <c:areaChart>
        <c:grouping val="standard"/>
        <c:ser>
          <c:idx val="0"/>
          <c:order val="0"/>
          <c:tx>
            <c:strRef>
              <c:f>'Crossing '!$A$2</c:f>
              <c:strCache>
                <c:ptCount val="1"/>
                <c:pt idx="0">
                  <c:v>Crossing </c:v>
                </c:pt>
              </c:strCache>
            </c:strRef>
          </c:tx>
          <c:cat>
            <c:numRef>
              <c:f>'Crossing '!$B$1:$J$1</c:f>
              <c:numCache>
                <c:formatCode>General</c:formatCode>
                <c:ptCount val="9"/>
                <c:pt idx="0">
                  <c:v>1980</c:v>
                </c:pt>
                <c:pt idx="1">
                  <c:v>1981</c:v>
                </c:pt>
                <c:pt idx="2">
                  <c:v>1985</c:v>
                </c:pt>
                <c:pt idx="3">
                  <c:v>1990</c:v>
                </c:pt>
                <c:pt idx="4">
                  <c:v>1995</c:v>
                </c:pt>
                <c:pt idx="5">
                  <c:v>2000</c:v>
                </c:pt>
                <c:pt idx="6">
                  <c:v>2005</c:v>
                </c:pt>
                <c:pt idx="7">
                  <c:v>2009</c:v>
                </c:pt>
                <c:pt idx="8">
                  <c:v>2010</c:v>
                </c:pt>
              </c:numCache>
            </c:numRef>
          </c:cat>
          <c:val>
            <c:numRef>
              <c:f>'Crossing '!$B$2:$J$2</c:f>
              <c:numCache>
                <c:formatCode>General</c:formatCode>
                <c:ptCount val="9"/>
                <c:pt idx="0">
                  <c:v>826</c:v>
                </c:pt>
                <c:pt idx="1">
                  <c:v>763</c:v>
                </c:pt>
                <c:pt idx="2">
                  <c:v>606</c:v>
                </c:pt>
                <c:pt idx="3">
                  <c:v>386</c:v>
                </c:pt>
                <c:pt idx="4">
                  <c:v>365</c:v>
                </c:pt>
                <c:pt idx="5">
                  <c:v>262</c:v>
                </c:pt>
                <c:pt idx="6">
                  <c:v>270</c:v>
                </c:pt>
                <c:pt idx="7">
                  <c:v>186</c:v>
                </c:pt>
                <c:pt idx="8">
                  <c:v>180</c:v>
                </c:pt>
              </c:numCache>
            </c:numRef>
          </c:val>
        </c:ser>
        <c:axId val="247986048"/>
        <c:axId val="249026432"/>
      </c:areaChart>
      <c:catAx>
        <c:axId val="247986048"/>
        <c:scaling>
          <c:orientation val="minMax"/>
        </c:scaling>
        <c:axPos val="b"/>
        <c:numFmt formatCode="General" sourceLinked="1"/>
        <c:tickLblPos val="nextTo"/>
        <c:crossAx val="249026432"/>
        <c:crosses val="autoZero"/>
        <c:auto val="1"/>
        <c:lblAlgn val="ctr"/>
        <c:lblOffset val="100"/>
      </c:catAx>
      <c:valAx>
        <c:axId val="249026432"/>
        <c:scaling>
          <c:orientation val="minMax"/>
        </c:scaling>
        <c:axPos val="l"/>
        <c:majorGridlines/>
        <c:numFmt formatCode="General" sourceLinked="1"/>
        <c:tickLblPos val="nextTo"/>
        <c:crossAx val="247986048"/>
        <c:crosses val="autoZero"/>
        <c:crossBetween val="midCat"/>
      </c:valAx>
      <c:dTable>
        <c:showHorzBorder val="1"/>
        <c:showVertBorder val="1"/>
        <c:showOutline val="1"/>
        <c:showKeys val="1"/>
      </c:dTable>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CA"/>
  <c:chart>
    <c:title>
      <c:layout>
        <c:manualLayout>
          <c:xMode val="edge"/>
          <c:yMode val="edge"/>
          <c:x val="0.43486876640419991"/>
          <c:y val="0"/>
        </c:manualLayout>
      </c:layout>
    </c:title>
    <c:plotArea>
      <c:layout>
        <c:manualLayout>
          <c:layoutTarget val="inner"/>
          <c:xMode val="edge"/>
          <c:yMode val="edge"/>
          <c:x val="0.11933690580344124"/>
          <c:y val="4.5094230691090295E-2"/>
          <c:w val="0.82791122963087993"/>
          <c:h val="0.80013589210439751"/>
        </c:manualLayout>
      </c:layout>
      <c:areaChart>
        <c:grouping val="standard"/>
        <c:ser>
          <c:idx val="0"/>
          <c:order val="0"/>
          <c:tx>
            <c:strRef>
              <c:f>Trespass!$A$3</c:f>
              <c:strCache>
                <c:ptCount val="1"/>
                <c:pt idx="0">
                  <c:v>Trespassing</c:v>
                </c:pt>
              </c:strCache>
            </c:strRef>
          </c:tx>
          <c:cat>
            <c:numRef>
              <c:f>Trespass!$B$2:$J$2</c:f>
              <c:numCache>
                <c:formatCode>General</c:formatCode>
                <c:ptCount val="9"/>
                <c:pt idx="0">
                  <c:v>1980</c:v>
                </c:pt>
                <c:pt idx="1">
                  <c:v>1981</c:v>
                </c:pt>
                <c:pt idx="2">
                  <c:v>1985</c:v>
                </c:pt>
                <c:pt idx="3">
                  <c:v>1990</c:v>
                </c:pt>
                <c:pt idx="4">
                  <c:v>1995</c:v>
                </c:pt>
                <c:pt idx="5">
                  <c:v>2000</c:v>
                </c:pt>
                <c:pt idx="6">
                  <c:v>2005</c:v>
                </c:pt>
                <c:pt idx="7">
                  <c:v>2009</c:v>
                </c:pt>
                <c:pt idx="8">
                  <c:v>2010</c:v>
                </c:pt>
              </c:numCache>
            </c:numRef>
          </c:cat>
          <c:val>
            <c:numRef>
              <c:f>Trespass!$B$3:$J$3</c:f>
              <c:numCache>
                <c:formatCode>General</c:formatCode>
                <c:ptCount val="9"/>
                <c:pt idx="0">
                  <c:v>177</c:v>
                </c:pt>
                <c:pt idx="1">
                  <c:v>109</c:v>
                </c:pt>
                <c:pt idx="2">
                  <c:v>105</c:v>
                </c:pt>
                <c:pt idx="3">
                  <c:v>86</c:v>
                </c:pt>
                <c:pt idx="4">
                  <c:v>112</c:v>
                </c:pt>
                <c:pt idx="5">
                  <c:v>79</c:v>
                </c:pt>
                <c:pt idx="6">
                  <c:v>83</c:v>
                </c:pt>
                <c:pt idx="7">
                  <c:v>70</c:v>
                </c:pt>
                <c:pt idx="8">
                  <c:v>81</c:v>
                </c:pt>
              </c:numCache>
            </c:numRef>
          </c:val>
        </c:ser>
        <c:axId val="247751040"/>
        <c:axId val="247752576"/>
      </c:areaChart>
      <c:catAx>
        <c:axId val="247751040"/>
        <c:scaling>
          <c:orientation val="minMax"/>
        </c:scaling>
        <c:axPos val="b"/>
        <c:numFmt formatCode="General" sourceLinked="1"/>
        <c:tickLblPos val="nextTo"/>
        <c:crossAx val="247752576"/>
        <c:crosses val="autoZero"/>
        <c:auto val="1"/>
        <c:lblAlgn val="ctr"/>
        <c:lblOffset val="100"/>
      </c:catAx>
      <c:valAx>
        <c:axId val="247752576"/>
        <c:scaling>
          <c:orientation val="minMax"/>
        </c:scaling>
        <c:axPos val="l"/>
        <c:majorGridlines/>
        <c:numFmt formatCode="General" sourceLinked="1"/>
        <c:tickLblPos val="nextTo"/>
        <c:crossAx val="247751040"/>
        <c:crosses val="autoZero"/>
        <c:crossBetween val="midCat"/>
      </c:valAx>
      <c:dTable>
        <c:showHorzBorder val="1"/>
        <c:showVertBorder val="1"/>
        <c:showOutline val="1"/>
        <c:showKeys val="1"/>
      </c:dTable>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27E018-EF68-48BB-A29C-AB50B4F1D6CF}" type="datetimeFigureOut">
              <a:rPr lang="en-CA" smtClean="0"/>
              <a:pPr/>
              <a:t>11/03/2011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D20A9-7A35-49ED-B1F5-7DFFB3E0A47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05050C70-E90F-4801-A44A-2FAE00D0E10F}" type="slidenum">
              <a:rPr lang="en-CA" smtClean="0"/>
              <a:pPr/>
              <a:t>2</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Program start in Canada.</a:t>
            </a:r>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11</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05050C70-E90F-4801-A44A-2FAE00D0E10F}" type="slidenum">
              <a:rPr lang="en-CA" smtClean="0"/>
              <a:pPr/>
              <a:t>12</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05050C70-E90F-4801-A44A-2FAE00D0E10F}" type="slidenum">
              <a:rPr lang="en-CA" smtClean="0"/>
              <a:pPr/>
              <a:t>13</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05050C70-E90F-4801-A44A-2FAE00D0E10F}" type="slidenum">
              <a:rPr lang="en-CA" smtClean="0"/>
              <a:pPr/>
              <a:t>14</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ECF3B-43F7-431A-9FF1-68AEEE9D7834}" type="slidenum">
              <a:rPr lang="en-US"/>
              <a:pPr/>
              <a:t>15</a:t>
            </a:fld>
            <a:endParaRPr lang="en-US"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dirty="0" smtClean="0"/>
              <a:t>Our OL message is disseminated by Certified Presenters through school and corporate presentations. Much is also communicated through media interviews, displays, brochure publications and through use of on-line technology.</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ECF3B-43F7-431A-9FF1-68AEEE9D7834}" type="slidenum">
              <a:rPr lang="en-US"/>
              <a:pPr/>
              <a:t>16</a:t>
            </a:fld>
            <a:endParaRPr lang="en-US" dirty="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dirty="0" smtClean="0"/>
              <a:t>Although the number of certified presenters have been dropping, we remain successful in delivering our messages and focused in reaching our audiences.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ACB2EDD-EB57-461A-B7A4-1C1B294B1855}" type="slidenum">
              <a:rPr lang="en-US" smtClean="0">
                <a:latin typeface="Arial" pitchFamily="34" charset="0"/>
                <a:cs typeface="Arial" pitchFamily="34" charset="0"/>
              </a:rPr>
              <a:pPr/>
              <a:t>17</a:t>
            </a:fld>
            <a:endParaRPr lang="en-US" smtClean="0">
              <a:latin typeface="Arial" pitchFamily="34" charset="0"/>
              <a:cs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How do we deliver our message? Material is available for just about every group or category and provided free of charge. Larger quantities are only available to certified presenters in order to supplement their presentations.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88246B-89D8-4508-8811-B9A490EE8AB0}" type="slidenum">
              <a:rPr lang="fr-CA">
                <a:latin typeface="Arial" charset="0"/>
                <a:cs typeface="Arial" charset="0"/>
              </a:rPr>
              <a:pPr fontAlgn="base">
                <a:spcBef>
                  <a:spcPct val="0"/>
                </a:spcBef>
                <a:spcAft>
                  <a:spcPct val="0"/>
                </a:spcAft>
              </a:pPr>
              <a:t>18</a:t>
            </a:fld>
            <a:endParaRPr lang="fr-CA">
              <a:latin typeface="Arial" charset="0"/>
              <a:cs typeface="Arial"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dirty="0"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19</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A23C9A33-D587-4230-9653-DDC78E6DAEFB}" type="slidenum">
              <a:rPr lang="en-US" smtClean="0">
                <a:latin typeface="Arial" pitchFamily="34" charset="0"/>
                <a:cs typeface="Arial" pitchFamily="34" charset="0"/>
              </a:rPr>
              <a:pPr/>
              <a:t>20</a:t>
            </a:fld>
            <a:endParaRPr lang="en-US" smtClean="0">
              <a:latin typeface="Arial" pitchFamily="34" charset="0"/>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smtClean="0">
                <a:latin typeface="Arial" pitchFamily="34" charset="0"/>
                <a:cs typeface="Arial" pitchFamily="34" charset="0"/>
              </a:rPr>
              <a:t>We also have videos for every age group and category and, again, provided free of charge.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05050C70-E90F-4801-A44A-2FAE00D0E10F}" type="slidenum">
              <a:rPr lang="en-CA" smtClean="0"/>
              <a:pPr/>
              <a:t>3</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Using current technology</a:t>
            </a:r>
            <a:r>
              <a:rPr lang="en-US" dirty="0" smtClean="0"/>
              <a:t> - The </a:t>
            </a:r>
            <a:r>
              <a:rPr lang="en-US" dirty="0" smtClean="0"/>
              <a:t>OL web site has </a:t>
            </a:r>
            <a:r>
              <a:rPr lang="en-US" dirty="0" smtClean="0"/>
              <a:t>new revised and streamlined content with new improved features and enhanced functionality. Keywords are used in the new content to benefit from Search Engine Optimization (SEO) </a:t>
            </a:r>
          </a:p>
        </p:txBody>
      </p:sp>
      <p:sp>
        <p:nvSpPr>
          <p:cNvPr id="4" name="Slide Number Placeholder 3"/>
          <p:cNvSpPr>
            <a:spLocks noGrp="1"/>
          </p:cNvSpPr>
          <p:nvPr>
            <p:ph type="sldNum" sz="quarter" idx="10"/>
          </p:nvPr>
        </p:nvSpPr>
        <p:spPr/>
        <p:txBody>
          <a:bodyPr/>
          <a:lstStyle/>
          <a:p>
            <a:fld id="{86A12899-550C-4C86-8D6E-7909954391F8}" type="slidenum">
              <a:rPr lang="en-CA" smtClean="0"/>
              <a:pPr/>
              <a:t>21</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Reaching out to the kids -</a:t>
            </a:r>
            <a:r>
              <a:rPr lang="en-US" dirty="0" smtClean="0"/>
              <a:t> The New OL Kids web site</a:t>
            </a:r>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22</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Working in partnership, we are able to save on resources. OL has a very good working relationship with OLI and OLE. In this example, OLE has allowed OL Canada to use its wonderful OLE Paint – Digital Color Board web application tool on our OL Kids website. </a:t>
            </a:r>
            <a:endParaRPr lang="en-CA" b="0" u="none"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23</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8645B4-F9C5-46FB-A373-C436BBD7F2B7}" type="slidenum">
              <a:rPr lang="fr-CA">
                <a:latin typeface="Arial" charset="0"/>
                <a:cs typeface="Arial" charset="0"/>
              </a:rPr>
              <a:pPr fontAlgn="base">
                <a:spcBef>
                  <a:spcPct val="0"/>
                </a:spcBef>
                <a:spcAft>
                  <a:spcPct val="0"/>
                </a:spcAft>
              </a:pPr>
              <a:t>24</a:t>
            </a:fld>
            <a:endParaRPr lang="fr-CA">
              <a:latin typeface="Arial" charset="0"/>
              <a:cs typeface="Arial"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latin typeface="Arial" charset="0"/>
                <a:cs typeface="Arial" charset="0"/>
              </a:rPr>
              <a:t>Crossing Stats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04F1D8-B64C-4C02-9E68-29B9882BB5F2}" type="slidenum">
              <a:rPr lang="fr-CA">
                <a:latin typeface="Arial" charset="0"/>
                <a:cs typeface="Arial" charset="0"/>
              </a:rPr>
              <a:pPr fontAlgn="base">
                <a:spcBef>
                  <a:spcPct val="0"/>
                </a:spcBef>
                <a:spcAft>
                  <a:spcPct val="0"/>
                </a:spcAft>
              </a:pPr>
              <a:t>25</a:t>
            </a:fld>
            <a:endParaRPr lang="fr-CA">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charset="0"/>
                <a:cs typeface="Arial" charset="0"/>
              </a:rPr>
              <a:t>Trespassing stats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26</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TC has announced that they </a:t>
            </a:r>
            <a:r>
              <a:rPr lang="en-US" dirty="0" smtClean="0"/>
              <a:t>continue to </a:t>
            </a:r>
            <a:r>
              <a:rPr lang="en-US" dirty="0" smtClean="0"/>
              <a:t>support </a:t>
            </a:r>
            <a:r>
              <a:rPr lang="en-US" dirty="0" smtClean="0"/>
              <a:t>the </a:t>
            </a:r>
            <a:r>
              <a:rPr lang="en-US" dirty="0" smtClean="0"/>
              <a:t>OL program </a:t>
            </a:r>
            <a:r>
              <a:rPr lang="en-US" dirty="0" smtClean="0"/>
              <a:t>by providing additional </a:t>
            </a:r>
            <a:r>
              <a:rPr lang="en-US" dirty="0" smtClean="0"/>
              <a:t>funds and human resources as part of its contribution. </a:t>
            </a:r>
            <a:r>
              <a:rPr lang="en-US" dirty="0" smtClean="0"/>
              <a:t>Regional </a:t>
            </a:r>
            <a:r>
              <a:rPr lang="en-US" dirty="0" smtClean="0"/>
              <a:t>Coordinators will cover the remaining regions of Canada and similar in scope to the present position found in Atlantic Canada. </a:t>
            </a:r>
            <a:endParaRPr lang="en-CA" i="0"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27</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28</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29</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05050C70-E90F-4801-A44A-2FAE00D0E10F}" type="slidenum">
              <a:rPr lang="en-CA" smtClean="0"/>
              <a:pPr/>
              <a:t>30</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4</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none" dirty="0" smtClean="0"/>
              <a:t>OL now subscribes to social media. It has its own </a:t>
            </a:r>
            <a:r>
              <a:rPr lang="en-US" b="0" u="none" dirty="0" err="1" smtClean="0"/>
              <a:t>facebook</a:t>
            </a:r>
            <a:r>
              <a:rPr lang="en-US" b="0" u="none" dirty="0" smtClean="0"/>
              <a:t> page and twitter account with regular blog postings added twice weekly. </a:t>
            </a:r>
            <a:endParaRPr lang="en-CA" b="0" u="none"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31</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The </a:t>
            </a:r>
            <a:r>
              <a:rPr lang="en-US" i="1" noProof="0" dirty="0" smtClean="0"/>
              <a:t>Computer-Based Presenter Training</a:t>
            </a:r>
            <a:r>
              <a:rPr lang="en-US" noProof="0" dirty="0" smtClean="0"/>
              <a:t>  module is intended </a:t>
            </a:r>
            <a:r>
              <a:rPr lang="en-US" noProof="0" dirty="0" smtClean="0"/>
              <a:t>to reduce </a:t>
            </a:r>
            <a:r>
              <a:rPr lang="en-US" noProof="0" dirty="0" smtClean="0"/>
              <a:t>the training process from two days to one. The process will ensure all prerequisites (i.e. police background check, OL program familiarity, expectations etc…) to be completed </a:t>
            </a:r>
            <a:r>
              <a:rPr lang="en-US" u="sng" noProof="0" dirty="0" smtClean="0"/>
              <a:t>before</a:t>
            </a:r>
            <a:r>
              <a:rPr lang="en-US" noProof="0" dirty="0" smtClean="0"/>
              <a:t> being certified by a certified trainer and ensure that those continuing in the process do, in fact, wish to proceed and remain active.  </a:t>
            </a:r>
            <a:r>
              <a:rPr lang="en-US" noProof="0" dirty="0" smtClean="0"/>
              <a:t>This will greatly improve the process </a:t>
            </a:r>
            <a:r>
              <a:rPr lang="en-US" noProof="0" dirty="0" smtClean="0"/>
              <a:t>and be cost effective.   </a:t>
            </a:r>
            <a:endParaRPr lang="en-CA" noProof="0"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32</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Stand-alone instruction cards for K-3 children and their parents/teachers &amp; caregivers.  </a:t>
            </a:r>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33</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34</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u="sng" dirty="0" smtClean="0"/>
              <a:t>No need for Presenters </a:t>
            </a:r>
          </a:p>
          <a:p>
            <a:endParaRPr lang="en-US" b="1" u="sng" dirty="0" smtClean="0"/>
          </a:p>
          <a:p>
            <a:pPr defTabSz="897301">
              <a:defRPr/>
            </a:pPr>
            <a:r>
              <a:rPr lang="en-US" dirty="0" smtClean="0"/>
              <a:t>Newly Licensed Driver package was put on-line in form of CBT as next step. Use of the internet will provide a larger audience for our message with less human resources available while allowing the tracking of crucial data as to usage etc.. </a:t>
            </a:r>
          </a:p>
          <a:p>
            <a:endParaRPr lang="en-US" b="1" u="sng" dirty="0" smtClean="0"/>
          </a:p>
          <a:p>
            <a:r>
              <a:rPr lang="en-US" dirty="0" smtClean="0"/>
              <a:t>Presently working on improving data capture (stats) and reporting.  </a:t>
            </a:r>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35</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Train to Drive interactive web site is a computer-based training program intended for new and aspiring drivers. We have made good progress with driving schools (especially in Ontario) to “drive” their students to our site. In order to obtain a certificate of completion a user must achieve a minimum passing grade of 80% .  </a:t>
            </a:r>
          </a:p>
          <a:p>
            <a:endParaRPr lang="en-US" dirty="0" smtClean="0"/>
          </a:p>
          <a:p>
            <a:r>
              <a:rPr lang="en-US" dirty="0" smtClean="0"/>
              <a:t>We must focus on achieving similar results from other provinces, as well. </a:t>
            </a:r>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36</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88246B-89D8-4508-8811-B9A490EE8AB0}" type="slidenum">
              <a:rPr lang="fr-CA">
                <a:latin typeface="Arial" charset="0"/>
                <a:cs typeface="Arial" charset="0"/>
              </a:rPr>
              <a:pPr fontAlgn="base">
                <a:spcBef>
                  <a:spcPct val="0"/>
                </a:spcBef>
                <a:spcAft>
                  <a:spcPct val="0"/>
                </a:spcAft>
              </a:pPr>
              <a:t>37</a:t>
            </a:fld>
            <a:endParaRPr lang="fr-CA">
              <a:latin typeface="Arial" charset="0"/>
              <a:cs typeface="Arial"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a:spcBef>
                <a:spcPct val="0"/>
              </a:spcBef>
            </a:pPr>
            <a:r>
              <a:rPr lang="en-US" b="1" u="sng" dirty="0" smtClean="0">
                <a:latin typeface="Arial" charset="0"/>
                <a:cs typeface="Arial" charset="0"/>
              </a:rPr>
              <a:t>Lack of resources -</a:t>
            </a:r>
            <a:r>
              <a:rPr lang="en-US" dirty="0" smtClean="0">
                <a:latin typeface="Arial" charset="0"/>
                <a:cs typeface="Arial" charset="0"/>
              </a:rPr>
              <a:t> This OL initiative began in 2003. It allows stakeholders with limited resources to concentrate their efforts during a one-week period. In </a:t>
            </a:r>
            <a:r>
              <a:rPr lang="en-US" dirty="0" smtClean="0">
                <a:latin typeface="Arial" charset="0"/>
                <a:cs typeface="Arial" charset="0"/>
              </a:rPr>
              <a:t>2010 </a:t>
            </a:r>
            <a:r>
              <a:rPr lang="en-US" dirty="0" smtClean="0">
                <a:latin typeface="Arial" charset="0"/>
                <a:cs typeface="Arial" charset="0"/>
              </a:rPr>
              <a:t>there were many different organizations involved in over 400 scheduled events. Many more participated, including municipal offices, local media and community organizations.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38</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39</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u="sng" dirty="0" smtClean="0"/>
              <a:t>Keeping Current - </a:t>
            </a:r>
            <a:r>
              <a:rPr lang="en-US" dirty="0" smtClean="0"/>
              <a:t>This event allows stakeholders to be brought up-to-date with all events and initiatives surrounding public-rail safety. Invited speakers provide interesting perspectives and theories while sharing best practices from domestic and international efforts. The conference allows for an array of networking opportunities from both within and outside industry/government relations.</a:t>
            </a:r>
          </a:p>
          <a:p>
            <a:endParaRPr lang="en-US" dirty="0" smtClean="0"/>
          </a:p>
          <a:p>
            <a:r>
              <a:rPr lang="en-US" dirty="0" smtClean="0"/>
              <a:t>Recent survey taken from past attendees indicate strong support for this initiative.        </a:t>
            </a:r>
            <a:endParaRPr lang="en-CA" dirty="0"/>
          </a:p>
        </p:txBody>
      </p:sp>
      <p:sp>
        <p:nvSpPr>
          <p:cNvPr id="4" name="Slide Number Placeholder 3"/>
          <p:cNvSpPr>
            <a:spLocks noGrp="1"/>
          </p:cNvSpPr>
          <p:nvPr>
            <p:ph type="sldNum" sz="quarter" idx="10"/>
          </p:nvPr>
        </p:nvSpPr>
        <p:spPr/>
        <p:txBody>
          <a:bodyPr/>
          <a:lstStyle/>
          <a:p>
            <a:fld id="{05050C70-E90F-4801-A44A-2FAE00D0E10F}" type="slidenum">
              <a:rPr lang="en-CA" smtClean="0"/>
              <a:pPr/>
              <a:t>40</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5</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86B99-4E5F-4207-B43B-FDC71D3F6D83}" type="slidenum">
              <a:rPr lang="en-US"/>
              <a:pPr/>
              <a:t>6</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Sense of the </a:t>
            </a:r>
            <a:r>
              <a:rPr lang="en-US" dirty="0" smtClean="0"/>
              <a:t>present problem </a:t>
            </a:r>
            <a:r>
              <a:rPr lang="en-US" dirty="0"/>
              <a:t>in Canada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some may think the problem may be too small to give due consideration… </a:t>
            </a:r>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7</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some may think the problem may be too small to give due consideration… </a:t>
            </a:r>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8</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one has huge potential for catastrophe. One incident can require the evacuation of a town and lead to many unnecessary deaths and injuries. All virtually preventable.</a:t>
            </a:r>
            <a:endParaRPr lang="en-CA" dirty="0"/>
          </a:p>
        </p:txBody>
      </p:sp>
      <p:sp>
        <p:nvSpPr>
          <p:cNvPr id="4" name="Slide Number Placeholder 3"/>
          <p:cNvSpPr>
            <a:spLocks noGrp="1"/>
          </p:cNvSpPr>
          <p:nvPr>
            <p:ph type="sldNum" sz="quarter" idx="10"/>
          </p:nvPr>
        </p:nvSpPr>
        <p:spPr/>
        <p:txBody>
          <a:bodyPr/>
          <a:lstStyle/>
          <a:p>
            <a:fld id="{86A12899-550C-4C86-8D6E-7909954391F8}" type="slidenum">
              <a:rPr lang="en-CA" smtClean="0"/>
              <a:pPr/>
              <a:t>9</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E01526-3D8F-4118-A675-2EFE561C43FA}" type="slidenum">
              <a:rPr lang="en-US"/>
              <a:pPr/>
              <a:t>10</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dirty="0"/>
              <a:t>TSB </a:t>
            </a:r>
            <a:r>
              <a:rPr lang="en-US" dirty="0" smtClean="0"/>
              <a:t>Findings</a:t>
            </a:r>
          </a:p>
          <a:p>
            <a:endParaRPr lang="en-US" dirty="0" smtClean="0"/>
          </a:p>
          <a:p>
            <a:r>
              <a:rPr lang="en-US" dirty="0" smtClean="0"/>
              <a:t>Percentages may vary, but, the message is clear.</a:t>
            </a:r>
          </a:p>
          <a:p>
            <a:pPr>
              <a:buFontTx/>
              <a:buChar char="-"/>
            </a:pPr>
            <a:r>
              <a:rPr lang="en-US" dirty="0" smtClean="0"/>
              <a:t>Appropriate warning appliances</a:t>
            </a:r>
          </a:p>
          <a:p>
            <a:pPr>
              <a:buFontTx/>
              <a:buChar char="-"/>
            </a:pPr>
            <a:r>
              <a:rPr lang="en-US" dirty="0" smtClean="0"/>
              <a:t>Driver complacency and/or distraction</a:t>
            </a:r>
          </a:p>
          <a:p>
            <a:pPr>
              <a:buFontTx/>
              <a:buChar char="-"/>
            </a:pPr>
            <a:r>
              <a:rPr lang="en-US" dirty="0" smtClean="0"/>
              <a:t>Proper sightlines…</a:t>
            </a:r>
          </a:p>
          <a:p>
            <a:pPr>
              <a:buFontTx/>
              <a:buNone/>
            </a:pPr>
            <a:r>
              <a:rPr lang="en-US" dirty="0" smtClean="0"/>
              <a:t>…all play an important role.</a:t>
            </a:r>
          </a:p>
          <a:p>
            <a:pPr>
              <a:buFontTx/>
              <a:buNone/>
            </a:pPr>
            <a:endParaRPr lang="en-US" dirty="0" smtClean="0"/>
          </a:p>
          <a:p>
            <a:pPr>
              <a:buFontTx/>
              <a:buNone/>
            </a:pPr>
            <a:r>
              <a:rPr lang="en-US" dirty="0" smtClean="0"/>
              <a:t>Education, Enforcement &amp; Engineering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Click to edit Master subtitle style</a:t>
            </a:r>
            <a:endParaRPr lang="en-US"/>
          </a:p>
        </p:txBody>
      </p:sp>
      <p:sp>
        <p:nvSpPr>
          <p:cNvPr id="4" name="Date Placeholder 3"/>
          <p:cNvSpPr>
            <a:spLocks noGrp="1"/>
          </p:cNvSpPr>
          <p:nvPr>
            <p:ph type="dt" sz="half" idx="10"/>
          </p:nvPr>
        </p:nvSpPr>
        <p:spPr/>
        <p:txBody>
          <a:bodyPr/>
          <a:lstStyle/>
          <a:p>
            <a:fld id="{1C640A2D-0482-0D45-B643-305FED198CFF}"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1C640A2D-0482-0D45-B643-305FED198CFF}"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1C640A2D-0482-0D45-B643-305FED198CFF}"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Date Placeholder 5"/>
          <p:cNvSpPr>
            <a:spLocks noGrp="1"/>
          </p:cNvSpPr>
          <p:nvPr>
            <p:ph type="dt" sz="half" idx="10"/>
          </p:nvPr>
        </p:nvSpPr>
        <p:spPr>
          <a:xfrm>
            <a:off x="395288" y="6237288"/>
            <a:ext cx="2133600" cy="476250"/>
          </a:xfrm>
        </p:spPr>
        <p:txBody>
          <a:bodyPr/>
          <a:lstStyle>
            <a:lvl1pPr>
              <a:defRPr smtClean="0"/>
            </a:lvl1pPr>
          </a:lstStyle>
          <a:p>
            <a:pPr>
              <a:defRPr/>
            </a:pPr>
            <a:endParaRPr lang="fr-CA"/>
          </a:p>
        </p:txBody>
      </p:sp>
      <p:sp>
        <p:nvSpPr>
          <p:cNvPr id="7" name="Footer Placeholder 6"/>
          <p:cNvSpPr>
            <a:spLocks noGrp="1"/>
          </p:cNvSpPr>
          <p:nvPr>
            <p:ph type="ftr" sz="quarter" idx="11"/>
          </p:nvPr>
        </p:nvSpPr>
        <p:spPr>
          <a:xfrm>
            <a:off x="3124200" y="6245225"/>
            <a:ext cx="2895600" cy="476250"/>
          </a:xfrm>
        </p:spPr>
        <p:txBody>
          <a:bodyPr/>
          <a:lstStyle>
            <a:lvl1pPr>
              <a:defRPr smtClean="0"/>
            </a:lvl1pPr>
          </a:lstStyle>
          <a:p>
            <a:pPr>
              <a:defRPr/>
            </a:pPr>
            <a:endParaRPr lang="fr-CA"/>
          </a:p>
        </p:txBody>
      </p:sp>
      <p:sp>
        <p:nvSpPr>
          <p:cNvPr id="8" name="Slide Number Placeholder 7"/>
          <p:cNvSpPr>
            <a:spLocks noGrp="1"/>
          </p:cNvSpPr>
          <p:nvPr>
            <p:ph type="sldNum" sz="quarter" idx="12"/>
          </p:nvPr>
        </p:nvSpPr>
        <p:spPr>
          <a:xfrm>
            <a:off x="6553200" y="6245225"/>
            <a:ext cx="2133600" cy="476250"/>
          </a:xfrm>
        </p:spPr>
        <p:txBody>
          <a:bodyPr/>
          <a:lstStyle>
            <a:lvl1pPr>
              <a:defRPr smtClean="0"/>
            </a:lvl1pPr>
          </a:lstStyle>
          <a:p>
            <a:pPr>
              <a:defRPr/>
            </a:pPr>
            <a:endParaRPr lang="fr-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395288" y="6237288"/>
            <a:ext cx="2133600" cy="476250"/>
          </a:xfrm>
        </p:spPr>
        <p:txBody>
          <a:bodyPr/>
          <a:lstStyle>
            <a:lvl1pPr>
              <a:defRPr/>
            </a:lvl1pPr>
          </a:lstStyle>
          <a:p>
            <a:endParaRPr lang="fr-CA"/>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fr-CA"/>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endParaRPr lang="fr-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Chart Placeholder 2"/>
          <p:cNvSpPr>
            <a:spLocks noGrp="1"/>
          </p:cNvSpPr>
          <p:nvPr>
            <p:ph type="chart" idx="1"/>
          </p:nvPr>
        </p:nvSpPr>
        <p:spPr>
          <a:xfrm>
            <a:off x="457200" y="1600200"/>
            <a:ext cx="8229600" cy="4525963"/>
          </a:xfrm>
        </p:spPr>
        <p:txBody>
          <a:bodyPr rtlCol="0">
            <a:normAutofit/>
          </a:bodyPr>
          <a:lstStyle/>
          <a:p>
            <a:pPr lvl="0"/>
            <a:endParaRPr lang="en-CA" noProof="0" smtClean="0"/>
          </a:p>
        </p:txBody>
      </p:sp>
      <p:sp>
        <p:nvSpPr>
          <p:cNvPr id="4" name="Date Placeholder 3"/>
          <p:cNvSpPr>
            <a:spLocks noGrp="1"/>
          </p:cNvSpPr>
          <p:nvPr>
            <p:ph type="dt" sz="half" idx="10"/>
          </p:nvPr>
        </p:nvSpPr>
        <p:spPr>
          <a:xfrm>
            <a:off x="395288" y="6237288"/>
            <a:ext cx="2133600" cy="476250"/>
          </a:xfrm>
        </p:spPr>
        <p:txBody>
          <a:bodyPr/>
          <a:lstStyle>
            <a:lvl1pPr>
              <a:defRPr smtClean="0"/>
            </a:lvl1pPr>
          </a:lstStyle>
          <a:p>
            <a:pPr>
              <a:defRPr/>
            </a:pPr>
            <a:endParaRPr lang="fr-CA"/>
          </a:p>
        </p:txBody>
      </p:sp>
      <p:sp>
        <p:nvSpPr>
          <p:cNvPr id="5" name="Footer Placeholder 4"/>
          <p:cNvSpPr>
            <a:spLocks noGrp="1"/>
          </p:cNvSpPr>
          <p:nvPr>
            <p:ph type="ftr" sz="quarter" idx="11"/>
          </p:nvPr>
        </p:nvSpPr>
        <p:spPr>
          <a:xfrm>
            <a:off x="3124200" y="6245225"/>
            <a:ext cx="2895600" cy="476250"/>
          </a:xfrm>
        </p:spPr>
        <p:txBody>
          <a:bodyPr/>
          <a:lstStyle>
            <a:lvl1pPr>
              <a:defRPr smtClean="0"/>
            </a:lvl1pPr>
          </a:lstStyle>
          <a:p>
            <a:pPr>
              <a:defRPr/>
            </a:pPr>
            <a:endParaRPr lang="fr-CA"/>
          </a:p>
        </p:txBody>
      </p:sp>
      <p:sp>
        <p:nvSpPr>
          <p:cNvPr id="6" name="Slide Number Placeholder 5"/>
          <p:cNvSpPr>
            <a:spLocks noGrp="1"/>
          </p:cNvSpPr>
          <p:nvPr>
            <p:ph type="sldNum" sz="quarter" idx="12"/>
          </p:nvPr>
        </p:nvSpPr>
        <p:spPr>
          <a:xfrm>
            <a:off x="6553200" y="6245225"/>
            <a:ext cx="2133600" cy="476250"/>
          </a:xfrm>
        </p:spPr>
        <p:txBody>
          <a:bodyPr/>
          <a:lstStyle>
            <a:lvl1pPr>
              <a:defRPr smtClean="0"/>
            </a:lvl1pPr>
          </a:lstStyle>
          <a:p>
            <a:pPr>
              <a:defRPr/>
            </a:pPr>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idx="1"/>
          </p:nvPr>
        </p:nvSpPr>
        <p:spPr/>
        <p:txBody>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p>
            <a:fld id="{1C640A2D-0482-0D45-B643-305FED198CFF}"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Click to edit Master text styles</a:t>
            </a:r>
          </a:p>
        </p:txBody>
      </p:sp>
      <p:sp>
        <p:nvSpPr>
          <p:cNvPr id="4" name="Date Placeholder 3"/>
          <p:cNvSpPr>
            <a:spLocks noGrp="1"/>
          </p:cNvSpPr>
          <p:nvPr>
            <p:ph type="dt" sz="half" idx="10"/>
          </p:nvPr>
        </p:nvSpPr>
        <p:spPr/>
        <p:txBody>
          <a:bodyPr/>
          <a:lstStyle/>
          <a:p>
            <a:fld id="{1C640A2D-0482-0D45-B643-305FED198CFF}" type="datetimeFigureOut">
              <a:rPr lang="en-US" smtClean="0"/>
              <a:pPr/>
              <a:t>3/11/2011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Date Placeholder 4"/>
          <p:cNvSpPr>
            <a:spLocks noGrp="1"/>
          </p:cNvSpPr>
          <p:nvPr>
            <p:ph type="dt" sz="half" idx="10"/>
          </p:nvPr>
        </p:nvSpPr>
        <p:spPr/>
        <p:txBody>
          <a:bodyPr/>
          <a:lstStyle/>
          <a:p>
            <a:fld id="{1C640A2D-0482-0D45-B643-305FED198CFF}" type="datetimeFigureOut">
              <a:rPr lang="en-US" smtClean="0"/>
              <a:pPr/>
              <a:t>3/11/2011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7" name="Date Placeholder 6"/>
          <p:cNvSpPr>
            <a:spLocks noGrp="1"/>
          </p:cNvSpPr>
          <p:nvPr>
            <p:ph type="dt" sz="half" idx="10"/>
          </p:nvPr>
        </p:nvSpPr>
        <p:spPr/>
        <p:txBody>
          <a:bodyPr/>
          <a:lstStyle/>
          <a:p>
            <a:fld id="{1C640A2D-0482-0D45-B643-305FED198CFF}" type="datetimeFigureOut">
              <a:rPr lang="en-US" smtClean="0"/>
              <a:pPr/>
              <a:t>3/11/2011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Date Placeholder 2"/>
          <p:cNvSpPr>
            <a:spLocks noGrp="1"/>
          </p:cNvSpPr>
          <p:nvPr>
            <p:ph type="dt" sz="half" idx="10"/>
          </p:nvPr>
        </p:nvSpPr>
        <p:spPr/>
        <p:txBody>
          <a:bodyPr/>
          <a:lstStyle/>
          <a:p>
            <a:fld id="{1C640A2D-0482-0D45-B643-305FED198CFF}" type="datetimeFigureOut">
              <a:rPr lang="en-US" smtClean="0"/>
              <a:pPr/>
              <a:t>3/11/2011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640A2D-0482-0D45-B643-305FED198CFF}" type="datetimeFigureOut">
              <a:rPr lang="en-US" smtClean="0"/>
              <a:pPr/>
              <a:t>3/11/2011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1C640A2D-0482-0D45-B643-305FED198CFF}" type="datetimeFigureOut">
              <a:rPr lang="en-US" smtClean="0"/>
              <a:pPr/>
              <a:t>3/11/2011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4"/>
          <p:cNvSpPr>
            <a:spLocks noGrp="1"/>
          </p:cNvSpPr>
          <p:nvPr>
            <p:ph type="dt" sz="half" idx="10"/>
          </p:nvPr>
        </p:nvSpPr>
        <p:spPr/>
        <p:txBody>
          <a:bodyPr/>
          <a:lstStyle/>
          <a:p>
            <a:fld id="{1C640A2D-0482-0D45-B643-305FED198CFF}" type="datetimeFigureOut">
              <a:rPr lang="en-US" smtClean="0"/>
              <a:pPr/>
              <a:t>3/11/2011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F98C55-D852-024A-95B0-1115679B56A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df"/><Relationship Id="rId2" Type="http://schemas.openxmlformats.org/officeDocument/2006/relationships/slideLayout" Target="../slideLayouts/slideLayout2.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457200"/>
            <a:ext cx="8229600" cy="4525963"/>
          </a:xfrm>
          <a:prstGeom prst="rect">
            <a:avLst/>
          </a:prstGeom>
        </p:spPr>
        <p:txBody>
          <a:bodyPr vert="horz" lIns="91440" tIns="45720" rIns="91440" bIns="45720" rtlCol="0">
            <a:normAutofit/>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40A2D-0482-0D45-B643-305FED198CFF}" type="datetimeFigureOut">
              <a:rPr lang="en-US" smtClean="0"/>
              <a:pPr/>
              <a:t>3/11/2011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98C55-D852-024A-95B0-1115679B56A6}" type="slidenum">
              <a:rPr lang="en-US" smtClean="0"/>
              <a:pPr/>
              <a:t>‹#›</a:t>
            </a:fld>
            <a:endParaRPr lang="en-US"/>
          </a:p>
        </p:txBody>
      </p:sp>
      <p:sp>
        <p:nvSpPr>
          <p:cNvPr id="2" name="Title Placeholder 1"/>
          <p:cNvSpPr>
            <a:spLocks noGrp="1"/>
          </p:cNvSpPr>
          <p:nvPr>
            <p:ph type="title"/>
          </p:nvPr>
        </p:nvSpPr>
        <p:spPr>
          <a:xfrm>
            <a:off x="457200" y="5715000"/>
            <a:ext cx="8229600" cy="1143000"/>
          </a:xfrm>
          <a:prstGeom prst="rect">
            <a:avLst/>
          </a:prstGeom>
        </p:spPr>
        <p:txBody>
          <a:bodyPr vert="horz" lIns="91440" tIns="45720" rIns="91440" bIns="45720" rtlCol="0" anchor="ctr">
            <a:normAutofit/>
          </a:body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en-US" dirty="0"/>
          </a:p>
        </p:txBody>
      </p:sp>
      <p:pic>
        <p:nvPicPr>
          <p:cNvPr id="13" name="Picture 12" descr="OL_RGB_symbol.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7"/>
              <a:stretch>
                <a:fillRect/>
              </a:stretch>
            </p:blipFill>
          </mc:Choice>
          <mc:Fallback>
            <p:blipFill>
              <a:blip r:embed="rId18"/>
              <a:stretch>
                <a:fillRect/>
              </a:stretch>
            </p:blipFill>
          </mc:Fallback>
        </mc:AlternateContent>
        <p:spPr>
          <a:xfrm>
            <a:off x="8360776" y="5943600"/>
            <a:ext cx="478424" cy="685122"/>
          </a:xfrm>
          <a:prstGeom prst="rect">
            <a:avLst/>
          </a:prstGeom>
        </p:spPr>
      </p:pic>
      <p:pic>
        <p:nvPicPr>
          <p:cNvPr id="14" name="Picture 13" descr="background_c4_master_blank.jpg"/>
          <p:cNvPicPr>
            <a:picLocks noChangeAspect="1"/>
          </p:cNvPicPr>
          <p:nvPr userDrawn="1"/>
        </p:nvPicPr>
        <p:blipFill>
          <a:blip r:embed="rId19"/>
          <a:stretch>
            <a:fillRect/>
          </a:stretch>
        </p:blipFill>
        <p:spPr>
          <a:xfrm>
            <a:off x="0" y="0"/>
            <a:ext cx="9328710" cy="6895134"/>
          </a:xfrm>
          <a:prstGeom prst="rect">
            <a:avLst/>
          </a:prstGeom>
        </p:spPr>
      </p:pic>
      <p:pic>
        <p:nvPicPr>
          <p:cNvPr id="16" name="Picture 15" descr="background_c4_master.jpg"/>
          <p:cNvPicPr>
            <a:picLocks noChangeAspect="1"/>
          </p:cNvPicPr>
          <p:nvPr userDrawn="1"/>
        </p:nvPicPr>
        <p:blipFill>
          <a:blip r:embed="rId20"/>
          <a:stretch>
            <a:fillRect/>
          </a:stretch>
        </p:blipFill>
        <p:spPr>
          <a:xfrm>
            <a:off x="0" y="0"/>
            <a:ext cx="9328710" cy="689513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timing>
    <p:tnLst>
      <p:par>
        <p:cTn id="1" dur="indefinite" restart="never" nodeType="tmRoot"/>
      </p:par>
    </p:tnLst>
  </p:timing>
  <p:txStyles>
    <p:titleStyle>
      <a:lvl1pPr algn="l" defTabSz="457200" rtl="0" eaLnBrk="1" latinLnBrk="0" hangingPunct="1">
        <a:spcBef>
          <a:spcPct val="0"/>
        </a:spcBef>
        <a:buNone/>
        <a:defRPr sz="3600" b="0" i="0" kern="1200">
          <a:solidFill>
            <a:schemeClr val="bg1"/>
          </a:solidFill>
          <a:latin typeface="Arial Bold"/>
          <a:ea typeface="+mj-ea"/>
          <a:cs typeface="Arial Bold"/>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13.xml.rels><?xml version="1.0" encoding="UTF-8" standalone="yes"?>
<Relationships xmlns="http://schemas.openxmlformats.org/package/2006/relationships"><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5.png"/><Relationship Id="rId4" Type="http://schemas.openxmlformats.org/officeDocument/2006/relationships/image" Target="../media/image5.pdf"/></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5.pd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5.pdf"/></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3.jpeg"/><Relationship Id="rId11" Type="http://schemas.openxmlformats.org/officeDocument/2006/relationships/image" Target="../media/image5.png"/><Relationship Id="rId5" Type="http://schemas.openxmlformats.org/officeDocument/2006/relationships/image" Target="../media/image22.png"/><Relationship Id="rId10" Type="http://schemas.openxmlformats.org/officeDocument/2006/relationships/image" Target="../media/image5.pdf"/><Relationship Id="rId4" Type="http://schemas.openxmlformats.org/officeDocument/2006/relationships/image" Target="../media/image21.pn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5.pdf"/></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www.flickr.com/photos/e2kmaster/5056394934/" TargetMode="External"/><Relationship Id="rId3" Type="http://schemas.openxmlformats.org/officeDocument/2006/relationships/image" Target="../media/image5.pdf"/><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18.xml"/><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7.jpeg"/><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jpeg"/><Relationship Id="rId7" Type="http://schemas.openxmlformats.org/officeDocument/2006/relationships/image" Target="../media/image5.pd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www.townelakedrivingschool.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pdf"/><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df"/><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chart" Target="../charts/char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chart" Target="../charts/char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5.png"/><Relationship Id="rId4" Type="http://schemas.openxmlformats.org/officeDocument/2006/relationships/image" Target="../media/image5.pdf"/></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30.xml.rels><?xml version="1.0" encoding="UTF-8" standalone="yes"?>
<Relationships xmlns="http://schemas.openxmlformats.org/package/2006/relationships"><Relationship Id="rId8" Type="http://schemas.openxmlformats.org/officeDocument/2006/relationships/hyperlink" Target="http://www.iconspedia.com/icon/twitter-logo-4370.html" TargetMode="External"/><Relationship Id="rId13" Type="http://schemas.openxmlformats.org/officeDocument/2006/relationships/image" Target="../media/image56.png"/><Relationship Id="rId18" Type="http://schemas.openxmlformats.org/officeDocument/2006/relationships/hyperlink" Target="http://www.iconspedia.com/icon/feed-logo-4351.html" TargetMode="External"/><Relationship Id="rId26" Type="http://schemas.openxmlformats.org/officeDocument/2006/relationships/hyperlink" Target="http://www.iconspedia.com/icon/reddit-logo-4367.html" TargetMode="External"/><Relationship Id="rId3" Type="http://schemas.openxmlformats.org/officeDocument/2006/relationships/image" Target="../media/image13.png"/><Relationship Id="rId21" Type="http://schemas.openxmlformats.org/officeDocument/2006/relationships/image" Target="../media/image60.png"/><Relationship Id="rId7" Type="http://schemas.openxmlformats.org/officeDocument/2006/relationships/image" Target="../media/image53.png"/><Relationship Id="rId12" Type="http://schemas.openxmlformats.org/officeDocument/2006/relationships/hyperlink" Target="http://www.iconspedia.com/icon/myspace-logo-4362.html" TargetMode="External"/><Relationship Id="rId17" Type="http://schemas.openxmlformats.org/officeDocument/2006/relationships/image" Target="../media/image58.png"/><Relationship Id="rId25" Type="http://schemas.openxmlformats.org/officeDocument/2006/relationships/image" Target="../media/image62.png"/><Relationship Id="rId33" Type="http://schemas.openxmlformats.org/officeDocument/2006/relationships/image" Target="../media/image66.png"/><Relationship Id="rId2" Type="http://schemas.openxmlformats.org/officeDocument/2006/relationships/notesSlide" Target="../notesSlides/notesSlide29.xml"/><Relationship Id="rId16" Type="http://schemas.openxmlformats.org/officeDocument/2006/relationships/hyperlink" Target="http://www.iconspedia.com/icon/linkedin-logo-4358.html" TargetMode="External"/><Relationship Id="rId20" Type="http://schemas.openxmlformats.org/officeDocument/2006/relationships/hyperlink" Target="http://www.iconspedia.com/icon/flickr-logo-4352.html" TargetMode="External"/><Relationship Id="rId29"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www.iconspedia.com/icon/facebook-logo-4350.html" TargetMode="External"/><Relationship Id="rId11" Type="http://schemas.openxmlformats.org/officeDocument/2006/relationships/image" Target="../media/image55.png"/><Relationship Id="rId24" Type="http://schemas.openxmlformats.org/officeDocument/2006/relationships/hyperlink" Target="http://www.iconspedia.com/icon/wordpress-logo-4373.html" TargetMode="External"/><Relationship Id="rId32" Type="http://schemas.openxmlformats.org/officeDocument/2006/relationships/hyperlink" Target="http://www.iconspedia.com/icon/webshots-logo-4372.html" TargetMode="External"/><Relationship Id="rId5" Type="http://schemas.openxmlformats.org/officeDocument/2006/relationships/image" Target="../media/image5.png"/><Relationship Id="rId15" Type="http://schemas.openxmlformats.org/officeDocument/2006/relationships/image" Target="../media/image57.png"/><Relationship Id="rId23" Type="http://schemas.openxmlformats.org/officeDocument/2006/relationships/image" Target="../media/image61.png"/><Relationship Id="rId28" Type="http://schemas.openxmlformats.org/officeDocument/2006/relationships/hyperlink" Target="http://www.iconspedia.com/icon/google-logo-4356.html" TargetMode="External"/><Relationship Id="rId10" Type="http://schemas.openxmlformats.org/officeDocument/2006/relationships/hyperlink" Target="http://www.iconspedia.com/icon/youtube-logo-4375.html" TargetMode="External"/><Relationship Id="rId19" Type="http://schemas.openxmlformats.org/officeDocument/2006/relationships/image" Target="../media/image59.png"/><Relationship Id="rId31" Type="http://schemas.openxmlformats.org/officeDocument/2006/relationships/image" Target="../media/image65.png"/><Relationship Id="rId4" Type="http://schemas.openxmlformats.org/officeDocument/2006/relationships/image" Target="../media/image5.pdf"/><Relationship Id="rId9" Type="http://schemas.openxmlformats.org/officeDocument/2006/relationships/image" Target="../media/image54.png"/><Relationship Id="rId14" Type="http://schemas.openxmlformats.org/officeDocument/2006/relationships/hyperlink" Target="http://www.iconspedia.com/icon/blogger-logo-4346.html" TargetMode="External"/><Relationship Id="rId22" Type="http://schemas.openxmlformats.org/officeDocument/2006/relationships/hyperlink" Target="http://www.iconspedia.com/icon/picasa-logo-4365.html" TargetMode="External"/><Relationship Id="rId27" Type="http://schemas.openxmlformats.org/officeDocument/2006/relationships/image" Target="../media/image63.png"/><Relationship Id="rId30" Type="http://schemas.openxmlformats.org/officeDocument/2006/relationships/hyperlink" Target="http://www.iconspedia.com/icon/magnolia-logo-4360.html" TargetMode="External"/></Relationships>
</file>

<file path=ppt/slides/_rels/slide31.xml.rels><?xml version="1.0" encoding="UTF-8" standalone="yes"?>
<Relationships xmlns="http://schemas.openxmlformats.org/package/2006/relationships"><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pdf"/></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pdf"/><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pdf"/><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youtube.com/watch?v=-zcOFN_VBVo" TargetMode="External"/><Relationship Id="rId7" Type="http://schemas.openxmlformats.org/officeDocument/2006/relationships/image" Target="../media/image5.pd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hyperlink" Target="http://ca.wrs.yahoo.com/_ylt=A0WTf2tsgEBNsCAAMS7tFAx.;_ylu=X3oDMTBqdDQ1MzhvBHBvcwMyOQRzZWMDc3IEdnRpZAM-/SIG=1k6jan24h/EXP=1296101612/**http:/ca.images.search.yahoo.com/images/view?back=http://ca.images.search.yahoo.com/search/images?p=GRADE+7-8&amp;b=22&amp;ni=21&amp;ei=UTF-8&amp;xargs=0&amp;pstart=1&amp;fr=yfp-t-715&amp;w=700&amp;h=400&amp;imgurl=web.me.com/lisadegraaf/Site_2/Grade_7-8_files/shapeimage_1.png&amp;rurl=http://web.me.com/lisadegraaf/Site_2/Grade_7-8.html&amp;size=485KB&amp;name=Grade+7-8&amp;p=GRADE+7-8&amp;oid=8f77fc88fdf3ab980675af796e770ba2&amp;fr2=&amp;no=29&amp;tt=130000&amp;sigr=11j529pba&amp;sigi=11uev9l6u&amp;sigb=13dobre2a&amp;type=png&amp;.crumb=.YEzQlFqa08" TargetMode="External"/><Relationship Id="rId4" Type="http://schemas.openxmlformats.org/officeDocument/2006/relationships/image" Target="../media/image73.gif"/></Relationships>
</file>

<file path=ppt/slides/_rels/slide35.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pdf"/><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pdf"/><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pdf"/></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5.png"/><Relationship Id="rId4" Type="http://schemas.openxmlformats.org/officeDocument/2006/relationships/image" Target="../media/image5.pd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file:///E:\Estonia%20Presentation%20Apr%202010\Near%20miss%20Xing.wmv" TargetMode="Externa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pdf"/></Relationships>
</file>

<file path=ppt/slides/_rels/slide40.xml.rels><?xml version="1.0" encoding="UTF-8" standalone="yes"?>
<Relationships xmlns="http://schemas.openxmlformats.org/package/2006/relationships"><Relationship Id="rId7"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pdf"/></Relationships>
</file>

<file path=ppt/slides/_rels/slide41.xml.rels><?xml version="1.0" encoding="UTF-8" standalone="yes"?>
<Relationships xmlns="http://schemas.openxmlformats.org/package/2006/relationships"><Relationship Id="rId3" Type="http://schemas.openxmlformats.org/officeDocument/2006/relationships/image" Target="../media/image5.pd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E:\Estonia%20Presentation%20Apr%202010\VIA%20vs%20Trespasser%20video.wmv" TargetMode="Externa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5.pdf"/></Relationships>
</file>

<file path=ppt/slides/_rels/slide6.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d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_c4_cover.jpg"/>
          <p:cNvPicPr>
            <a:picLocks noChangeAspect="1"/>
          </p:cNvPicPr>
          <p:nvPr/>
        </p:nvPicPr>
        <p:blipFill>
          <a:blip r:embed="rId2"/>
          <a:stretch>
            <a:fillRect/>
          </a:stretch>
        </p:blipFill>
        <p:spPr>
          <a:xfrm>
            <a:off x="0" y="0"/>
            <a:ext cx="9336024" cy="6900540"/>
          </a:xfrm>
          <a:prstGeom prst="rect">
            <a:avLst/>
          </a:prstGeom>
        </p:spPr>
      </p:pic>
      <p:pic>
        <p:nvPicPr>
          <p:cNvPr id="11" name="Picture 10"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33400" y="5445125"/>
            <a:ext cx="1905000" cy="1031875"/>
          </a:xfrm>
          <a:prstGeom prst="rect">
            <a:avLst/>
          </a:prstGeom>
        </p:spPr>
      </p:pic>
      <p:sp>
        <p:nvSpPr>
          <p:cNvPr id="10" name="Title 1"/>
          <p:cNvSpPr txBox="1">
            <a:spLocks/>
          </p:cNvSpPr>
          <p:nvPr/>
        </p:nvSpPr>
        <p:spPr>
          <a:xfrm>
            <a:off x="457200" y="908720"/>
            <a:ext cx="8305800" cy="609600"/>
          </a:xfrm>
          <a:prstGeom prst="rect">
            <a:avLst/>
          </a:prstGeom>
        </p:spPr>
        <p:txBody>
          <a:bodyPr vert="horz" lIns="91440" tIns="45720" rIns="91440" bIns="45720" numCol="1" rtlCol="0" anchor="ctr">
            <a:noAutofit/>
          </a:bodyPr>
          <a:lstStyle>
            <a:lvl1pPr algn="l">
              <a:spcAft>
                <a:spcPts val="0"/>
              </a:spcAft>
              <a:defRPr sz="4800" b="1">
                <a:solidFill>
                  <a:srgbClr val="C30C21"/>
                </a:solidFill>
                <a:latin typeface="Arial"/>
                <a:cs typeface="Arial"/>
              </a:defRPr>
            </a:lvl1pPr>
          </a:lstStyle>
          <a:p>
            <a:pPr marL="0" marR="0" lvl="0" indent="0" defTabSz="457200" rtl="0" eaLnBrk="1" fontAlgn="auto" latinLnBrk="0" hangingPunct="1">
              <a:lnSpc>
                <a:spcPts val="5100"/>
              </a:lnSpc>
              <a:spcBef>
                <a:spcPts val="0"/>
              </a:spcBef>
              <a:spcAft>
                <a:spcPts val="0"/>
              </a:spcAft>
              <a:buClrTx/>
              <a:buSzTx/>
              <a:buFontTx/>
              <a:buNone/>
              <a:tabLst/>
              <a:defRPr/>
            </a:pPr>
            <a:r>
              <a:rPr kumimoji="0" lang="fr-CA" sz="4400" i="0" u="none" strike="noStrike" kern="1200" cap="none" spc="0" normalizeH="0" baseline="0" noProof="0" dirty="0" smtClean="0">
                <a:ln>
                  <a:noFill/>
                </a:ln>
                <a:solidFill>
                  <a:srgbClr val="C30C21"/>
                </a:solidFill>
                <a:effectLst/>
                <a:uLnTx/>
                <a:uFillTx/>
                <a:latin typeface="ITC Avant Garde Std Bk" pitchFamily="34" charset="0"/>
                <a:ea typeface="+mj-ea"/>
              </a:rPr>
              <a:t>OPERATION LIFESAVER</a:t>
            </a:r>
            <a:endParaRPr kumimoji="0" lang="en-US" sz="4400" i="0" u="none" strike="noStrike" kern="1200" cap="none" spc="0" normalizeH="0" baseline="0" noProof="0" dirty="0">
              <a:ln>
                <a:noFill/>
              </a:ln>
              <a:solidFill>
                <a:srgbClr val="C30C21"/>
              </a:solidFill>
              <a:effectLst/>
              <a:uLnTx/>
              <a:uFillTx/>
              <a:latin typeface="ITC Avant Garde Std Bk" pitchFamily="34" charset="0"/>
              <a:ea typeface="+mj-ea"/>
            </a:endParaRPr>
          </a:p>
        </p:txBody>
      </p:sp>
      <p:sp>
        <p:nvSpPr>
          <p:cNvPr id="12" name="Subtitle 2"/>
          <p:cNvSpPr txBox="1">
            <a:spLocks/>
          </p:cNvSpPr>
          <p:nvPr/>
        </p:nvSpPr>
        <p:spPr>
          <a:xfrm>
            <a:off x="533400" y="1412776"/>
            <a:ext cx="8229600" cy="838200"/>
          </a:xfrm>
          <a:prstGeom prst="rect">
            <a:avLst/>
          </a:prstGeom>
        </p:spPr>
        <p:txBody>
          <a:bodyPr vert="horz" lIns="91440" tIns="45720" rIns="91440" bIns="45720" rtlCol="0">
            <a:normAutofit/>
          </a:bodyPr>
          <a:lstStyle>
            <a:lvl1pPr marL="0" indent="0" algn="l">
              <a:buNone/>
              <a:defRPr b="0">
                <a:solidFill>
                  <a:schemeClr val="tx1">
                    <a:lumMod val="65000"/>
                    <a:lumOff val="3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spcBef>
                <a:spcPct val="20000"/>
              </a:spcBef>
              <a:defRPr/>
            </a:pPr>
            <a:r>
              <a:rPr lang="fr-CA" sz="3200" b="1" i="1" dirty="0" smtClean="0">
                <a:latin typeface="ITC Avant Garde Std Bk" pitchFamily="34" charset="0"/>
              </a:rPr>
              <a:t>A Partnership in Public-Rail Safety</a:t>
            </a:r>
            <a:endParaRPr lang="en-US" sz="3200" b="1" i="1" dirty="0">
              <a:latin typeface="ITC Avant Garde Std Bk" pitchFamily="34" charset="0"/>
            </a:endParaRPr>
          </a:p>
        </p:txBody>
      </p:sp>
      <p:sp>
        <p:nvSpPr>
          <p:cNvPr id="6" name="Rectangle 5"/>
          <p:cNvSpPr/>
          <p:nvPr/>
        </p:nvSpPr>
        <p:spPr>
          <a:xfrm>
            <a:off x="3883224" y="5674022"/>
            <a:ext cx="5184576" cy="892552"/>
          </a:xfrm>
          <a:prstGeom prst="rect">
            <a:avLst/>
          </a:prstGeom>
        </p:spPr>
        <p:txBody>
          <a:bodyPr wrap="square">
            <a:spAutoFit/>
          </a:bodyPr>
          <a:lstStyle/>
          <a:p>
            <a:pPr algn="ctr"/>
            <a:r>
              <a:rPr lang="en-US" b="1" dirty="0" smtClean="0">
                <a:solidFill>
                  <a:srgbClr val="C00000"/>
                </a:solidFill>
                <a:latin typeface="ITC Avant Garde Std Bk" pitchFamily="34" charset="0"/>
              </a:rPr>
              <a:t>“Let’s Save Lives” Conference</a:t>
            </a:r>
            <a:endParaRPr lang="en-US" b="1" i="1" dirty="0" smtClean="0">
              <a:solidFill>
                <a:srgbClr val="C00000"/>
              </a:solidFill>
              <a:latin typeface="ITC Avant Garde Std Bk" pitchFamily="34" charset="0"/>
            </a:endParaRPr>
          </a:p>
          <a:p>
            <a:pPr algn="ctr"/>
            <a:r>
              <a:rPr lang="en-US" dirty="0" smtClean="0">
                <a:solidFill>
                  <a:srgbClr val="C00000"/>
                </a:solidFill>
                <a:latin typeface="ITC Avant Garde Std Bk" pitchFamily="34" charset="0"/>
              </a:rPr>
              <a:t>Dan Di Tota, National Director</a:t>
            </a:r>
          </a:p>
          <a:p>
            <a:pPr algn="ctr"/>
            <a:r>
              <a:rPr lang="en-US" sz="1400" dirty="0" smtClean="0">
                <a:solidFill>
                  <a:srgbClr val="C00000"/>
                </a:solidFill>
                <a:latin typeface="ITC Avant Garde Std Bk" pitchFamily="34" charset="0"/>
              </a:rPr>
              <a:t>Tallinn, Estonia - </a:t>
            </a:r>
            <a:r>
              <a:rPr lang="en-US" sz="1200" dirty="0" smtClean="0">
                <a:solidFill>
                  <a:srgbClr val="C00000"/>
                </a:solidFill>
                <a:latin typeface="ITC Avant Garde Std Bk" pitchFamily="34" charset="0"/>
              </a:rPr>
              <a:t>March 15, 2011</a:t>
            </a:r>
            <a:endParaRPr lang="en-CA" sz="1050" dirty="0">
              <a:solidFill>
                <a:srgbClr val="C00000"/>
              </a:solidFill>
              <a:latin typeface="ITC Avant Garde Std Bk" pitchFamily="34" charset="0"/>
            </a:endParaRPr>
          </a:p>
        </p:txBody>
      </p:sp>
      <p:sp>
        <p:nvSpPr>
          <p:cNvPr id="8" name="Rectangle 7"/>
          <p:cNvSpPr/>
          <p:nvPr/>
        </p:nvSpPr>
        <p:spPr>
          <a:xfrm>
            <a:off x="457200" y="2852936"/>
            <a:ext cx="8610600" cy="892552"/>
          </a:xfrm>
          <a:prstGeom prst="rect">
            <a:avLst/>
          </a:prstGeom>
        </p:spPr>
        <p:txBody>
          <a:bodyPr wrap="square">
            <a:spAutoFit/>
          </a:bodyPr>
          <a:lstStyle/>
          <a:p>
            <a:r>
              <a:rPr lang="en-US" sz="2800" b="1" i="1" dirty="0" smtClean="0">
                <a:solidFill>
                  <a:schemeClr val="tx1">
                    <a:lumMod val="50000"/>
                    <a:lumOff val="50000"/>
                  </a:schemeClr>
                </a:solidFill>
                <a:latin typeface="ITC Avant Garde Std Bk" pitchFamily="34" charset="0"/>
              </a:rPr>
              <a:t>OL Canada - </a:t>
            </a:r>
            <a:r>
              <a:rPr lang="en-CA" sz="2400" b="1" i="1" dirty="0" smtClean="0">
                <a:solidFill>
                  <a:schemeClr val="tx1">
                    <a:lumMod val="50000"/>
                    <a:lumOff val="50000"/>
                  </a:schemeClr>
                </a:solidFill>
                <a:latin typeface="ITC Avant Garde Std Bk" pitchFamily="34" charset="0"/>
              </a:rPr>
              <a:t>A cost effective and modern approach to delivering its Public-Rail Safety message </a:t>
            </a:r>
            <a:endParaRPr lang="en-US" sz="2400" b="1" dirty="0" smtClean="0">
              <a:solidFill>
                <a:schemeClr val="tx1">
                  <a:lumMod val="50000"/>
                  <a:lumOff val="50000"/>
                </a:schemeClr>
              </a:solidFill>
              <a:latin typeface="ITC Avant Garde Std B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0"/>
            <a:ext cx="8229600" cy="1066800"/>
          </a:xfrm>
        </p:spPr>
        <p:txBody>
          <a:bodyPr>
            <a:normAutofit/>
          </a:bodyPr>
          <a:lstStyle/>
          <a:p>
            <a:r>
              <a:rPr lang="en-US" sz="3800" i="1" dirty="0">
                <a:solidFill>
                  <a:srgbClr val="C00000"/>
                </a:solidFill>
                <a:latin typeface="ITC Avant Garde Std Bk" pitchFamily="34" charset="0"/>
              </a:rPr>
              <a:t>TSB* Findings</a:t>
            </a:r>
          </a:p>
        </p:txBody>
      </p:sp>
      <p:sp>
        <p:nvSpPr>
          <p:cNvPr id="18435" name="Rectangle 3"/>
          <p:cNvSpPr>
            <a:spLocks noGrp="1" noChangeArrowheads="1"/>
          </p:cNvSpPr>
          <p:nvPr>
            <p:ph type="body" idx="1"/>
          </p:nvPr>
        </p:nvSpPr>
        <p:spPr>
          <a:xfrm>
            <a:off x="179512" y="2209800"/>
            <a:ext cx="8928223" cy="4114800"/>
          </a:xfrm>
        </p:spPr>
        <p:txBody>
          <a:bodyPr/>
          <a:lstStyle/>
          <a:p>
            <a:r>
              <a:rPr lang="en-US" sz="2800" b="1" i="1" dirty="0">
                <a:solidFill>
                  <a:schemeClr val="tx1">
                    <a:lumMod val="50000"/>
                    <a:lumOff val="50000"/>
                  </a:schemeClr>
                </a:solidFill>
                <a:latin typeface="ITC Avant Garde Std Bk" pitchFamily="34" charset="0"/>
              </a:rPr>
              <a:t>Lack of knowledge, to public, about the hazards railways present</a:t>
            </a:r>
          </a:p>
          <a:p>
            <a:pPr>
              <a:spcBef>
                <a:spcPct val="60000"/>
              </a:spcBef>
            </a:pPr>
            <a:r>
              <a:rPr lang="en-US" sz="2800" b="1" i="1" dirty="0">
                <a:solidFill>
                  <a:schemeClr val="tx1">
                    <a:lumMod val="50000"/>
                    <a:lumOff val="50000"/>
                  </a:schemeClr>
                </a:solidFill>
                <a:latin typeface="ITC Avant Garde Std Bk" pitchFamily="34" charset="0"/>
              </a:rPr>
              <a:t>Motorists most often responsible for collisions</a:t>
            </a:r>
          </a:p>
          <a:p>
            <a:pPr>
              <a:buFontTx/>
              <a:buNone/>
            </a:pPr>
            <a:endParaRPr lang="en-US" sz="2800" b="1" dirty="0" smtClean="0">
              <a:solidFill>
                <a:schemeClr val="tx1">
                  <a:lumMod val="50000"/>
                  <a:lumOff val="50000"/>
                </a:schemeClr>
              </a:solidFill>
              <a:latin typeface="ITC Avant Garde Std Bk" pitchFamily="34" charset="0"/>
            </a:endParaRPr>
          </a:p>
          <a:p>
            <a:pPr>
              <a:buFontTx/>
              <a:buNone/>
            </a:pPr>
            <a:r>
              <a:rPr lang="en-US" sz="1400" i="1" dirty="0" smtClean="0">
                <a:solidFill>
                  <a:schemeClr val="tx1">
                    <a:lumMod val="50000"/>
                    <a:lumOff val="50000"/>
                  </a:schemeClr>
                </a:solidFill>
                <a:latin typeface="ITC Avant Garde Std Cn" pitchFamily="34" charset="0"/>
              </a:rPr>
              <a:t>*</a:t>
            </a:r>
            <a:r>
              <a:rPr lang="en-US" sz="1400" i="1" dirty="0">
                <a:solidFill>
                  <a:schemeClr val="tx1">
                    <a:lumMod val="50000"/>
                    <a:lumOff val="50000"/>
                  </a:schemeClr>
                </a:solidFill>
                <a:latin typeface="ITC Avant Garde Std Cn" pitchFamily="34" charset="0"/>
              </a:rPr>
              <a:t>Transportation Safety Board</a:t>
            </a:r>
            <a:endParaRPr lang="en-US" i="1" dirty="0">
              <a:solidFill>
                <a:schemeClr val="tx1">
                  <a:lumMod val="50000"/>
                  <a:lumOff val="50000"/>
                </a:schemeClr>
              </a:solidFill>
              <a:latin typeface="ITC Avant Garde Std Cn" pitchFamily="34" charset="0"/>
            </a:endParaRPr>
          </a:p>
          <a:p>
            <a:endParaRPr lang="en-US" dirty="0">
              <a:solidFill>
                <a:schemeClr val="tx1">
                  <a:lumMod val="50000"/>
                  <a:lumOff val="50000"/>
                </a:schemeClr>
              </a:solidFill>
            </a:endParaRPr>
          </a:p>
        </p:txBody>
      </p:sp>
      <p:pic>
        <p:nvPicPr>
          <p:cNvPr id="4" name="Picture 3"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strips(downLeft)">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strips(downLeft)">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uiExpand="1" build="p" autoUpdateAnimBg="0"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67544" y="3540224"/>
            <a:ext cx="8839200" cy="1905000"/>
          </a:xfrm>
        </p:spPr>
        <p:txBody>
          <a:bodyPr>
            <a:noAutofit/>
          </a:bodyPr>
          <a:lstStyle/>
          <a:p>
            <a:pPr>
              <a:spcBef>
                <a:spcPts val="0"/>
              </a:spcBef>
            </a:pPr>
            <a:r>
              <a:rPr lang="en-US" sz="2400" b="1" i="1" dirty="0" smtClean="0">
                <a:solidFill>
                  <a:schemeClr val="tx1">
                    <a:lumMod val="50000"/>
                    <a:lumOff val="50000"/>
                  </a:schemeClr>
                </a:solidFill>
                <a:latin typeface="ITC Avant Garde Std Bk" pitchFamily="34" charset="0"/>
              </a:rPr>
              <a:t>Bilingual Program - Started </a:t>
            </a:r>
            <a:r>
              <a:rPr lang="en-US" sz="2400" b="1" i="1" dirty="0">
                <a:solidFill>
                  <a:schemeClr val="tx1">
                    <a:lumMod val="50000"/>
                    <a:lumOff val="50000"/>
                  </a:schemeClr>
                </a:solidFill>
                <a:latin typeface="ITC Avant Garde Std Bk" pitchFamily="34" charset="0"/>
              </a:rPr>
              <a:t>in Canada in 1981</a:t>
            </a:r>
          </a:p>
          <a:p>
            <a:pPr>
              <a:spcBef>
                <a:spcPts val="0"/>
              </a:spcBef>
            </a:pPr>
            <a:r>
              <a:rPr lang="en-US" sz="2400" b="1" i="1" dirty="0">
                <a:solidFill>
                  <a:schemeClr val="tx1">
                    <a:lumMod val="50000"/>
                    <a:lumOff val="50000"/>
                  </a:schemeClr>
                </a:solidFill>
                <a:latin typeface="ITC Avant Garde Std Bk" pitchFamily="34" charset="0"/>
              </a:rPr>
              <a:t>Funded by </a:t>
            </a:r>
            <a:r>
              <a:rPr lang="en-US" sz="2400" i="1" dirty="0">
                <a:solidFill>
                  <a:schemeClr val="tx1">
                    <a:lumMod val="50000"/>
                    <a:lumOff val="50000"/>
                  </a:schemeClr>
                </a:solidFill>
                <a:latin typeface="ITC Avant Garde Std Bk" pitchFamily="34" charset="0"/>
              </a:rPr>
              <a:t>Transport Canada </a:t>
            </a:r>
            <a:r>
              <a:rPr lang="en-US" sz="2400" b="1" i="1" dirty="0">
                <a:solidFill>
                  <a:schemeClr val="tx1">
                    <a:lumMod val="50000"/>
                    <a:lumOff val="50000"/>
                  </a:schemeClr>
                </a:solidFill>
                <a:latin typeface="ITC Avant Garde Std Bk" pitchFamily="34" charset="0"/>
              </a:rPr>
              <a:t>&amp; </a:t>
            </a:r>
            <a:r>
              <a:rPr lang="en-US" sz="2400" i="1" dirty="0">
                <a:solidFill>
                  <a:schemeClr val="tx1">
                    <a:lumMod val="50000"/>
                    <a:lumOff val="50000"/>
                  </a:schemeClr>
                </a:solidFill>
                <a:latin typeface="ITC Avant Garde Std Bk" pitchFamily="34" charset="0"/>
              </a:rPr>
              <a:t>The Railway Association of Canada</a:t>
            </a:r>
          </a:p>
          <a:p>
            <a:r>
              <a:rPr lang="en-US" sz="2400" b="1" i="1" dirty="0" smtClean="0">
                <a:solidFill>
                  <a:schemeClr val="tx1">
                    <a:lumMod val="50000"/>
                    <a:lumOff val="50000"/>
                  </a:schemeClr>
                </a:solidFill>
                <a:latin typeface="ITC Avant Garde Std Bk" pitchFamily="34" charset="0"/>
              </a:rPr>
              <a:t>Partners &amp; Stakeholders contribute in-kind services</a:t>
            </a:r>
            <a:endParaRPr lang="en-CA" sz="2400" b="1" i="1" dirty="0">
              <a:solidFill>
                <a:schemeClr val="tx1">
                  <a:lumMod val="50000"/>
                  <a:lumOff val="50000"/>
                </a:schemeClr>
              </a:solidFill>
              <a:latin typeface="ITC Avant Garde Std Bk" pitchFamily="34" charset="0"/>
            </a:endParaRPr>
          </a:p>
        </p:txBody>
      </p:sp>
      <p:pic>
        <p:nvPicPr>
          <p:cNvPr id="156673" name="Picture 1"/>
          <p:cNvPicPr>
            <a:picLocks noChangeAspect="1" noChangeArrowheads="1"/>
          </p:cNvPicPr>
          <p:nvPr/>
        </p:nvPicPr>
        <p:blipFill>
          <a:blip r:embed="rId3"/>
          <a:srcRect/>
          <a:stretch>
            <a:fillRect/>
          </a:stretch>
        </p:blipFill>
        <p:spPr bwMode="auto">
          <a:xfrm>
            <a:off x="990600" y="836712"/>
            <a:ext cx="7132559" cy="2286000"/>
          </a:xfrm>
          <a:prstGeom prst="rect">
            <a:avLst/>
          </a:prstGeom>
          <a:noFill/>
          <a:ln w="9525">
            <a:noFill/>
            <a:miter lim="800000"/>
            <a:headEnd/>
            <a:tailEnd/>
          </a:ln>
        </p:spPr>
      </p:pic>
      <p:pic>
        <p:nvPicPr>
          <p:cNvPr id="4" name="Picture 3"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animEffect transition="in" filter="blinds(horizontal)">
                                      <p:cBhvr>
                                        <p:cTn id="7" dur="500"/>
                                        <p:tgtEl>
                                          <p:spTgt spid="563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3">
                                            <p:txEl>
                                              <p:pRg st="2" end="2"/>
                                            </p:txEl>
                                          </p:spTgt>
                                        </p:tgtEl>
                                        <p:attrNameLst>
                                          <p:attrName>style.visibility</p:attrName>
                                        </p:attrNameLst>
                                      </p:cBhvr>
                                      <p:to>
                                        <p:strVal val="visible"/>
                                      </p:to>
                                    </p:set>
                                    <p:animEffect transition="in" filter="blinds(horizontal)">
                                      <p:cBhvr>
                                        <p:cTn id="12" dur="500"/>
                                        <p:tgtEl>
                                          <p:spTgt spid="56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 y="685800"/>
            <a:ext cx="8229600" cy="1066800"/>
          </a:xfrm>
        </p:spPr>
        <p:txBody>
          <a:bodyPr>
            <a:normAutofit/>
          </a:bodyPr>
          <a:lstStyle/>
          <a:p>
            <a:r>
              <a:rPr lang="en-US" sz="3600" b="0" dirty="0">
                <a:solidFill>
                  <a:srgbClr val="C00000"/>
                </a:solidFill>
                <a:latin typeface="ITC Avant Garde Std Bk" pitchFamily="34" charset="0"/>
              </a:rPr>
              <a:t>Operation </a:t>
            </a:r>
            <a:r>
              <a:rPr lang="en-US" sz="3600" b="0" dirty="0" smtClean="0">
                <a:solidFill>
                  <a:srgbClr val="C00000"/>
                </a:solidFill>
                <a:latin typeface="ITC Avant Garde Std Bk" pitchFamily="34" charset="0"/>
              </a:rPr>
              <a:t>Lifesaver</a:t>
            </a:r>
            <a:endParaRPr lang="en-US" sz="2800" i="1" dirty="0">
              <a:solidFill>
                <a:srgbClr val="C00000"/>
              </a:solidFill>
              <a:latin typeface="ITC Avant Garde Std Bk" pitchFamily="34" charset="0"/>
            </a:endParaRPr>
          </a:p>
        </p:txBody>
      </p:sp>
      <p:sp>
        <p:nvSpPr>
          <p:cNvPr id="58371" name="Rectangle 3"/>
          <p:cNvSpPr>
            <a:spLocks noGrp="1" noChangeArrowheads="1"/>
          </p:cNvSpPr>
          <p:nvPr>
            <p:ph type="body" idx="1"/>
          </p:nvPr>
        </p:nvSpPr>
        <p:spPr>
          <a:xfrm>
            <a:off x="611188" y="2057400"/>
            <a:ext cx="7770812" cy="2379712"/>
          </a:xfrm>
        </p:spPr>
        <p:txBody>
          <a:bodyPr>
            <a:normAutofit fontScale="92500" lnSpcReduction="10000"/>
          </a:bodyPr>
          <a:lstStyle/>
          <a:p>
            <a:pPr>
              <a:lnSpc>
                <a:spcPct val="150000"/>
              </a:lnSpc>
              <a:spcAft>
                <a:spcPts val="600"/>
              </a:spcAft>
              <a:buNone/>
            </a:pPr>
            <a:r>
              <a:rPr lang="en-US" sz="3000" b="1" i="1" u="sng" dirty="0" smtClean="0">
                <a:solidFill>
                  <a:schemeClr val="tx1">
                    <a:lumMod val="50000"/>
                    <a:lumOff val="50000"/>
                  </a:schemeClr>
                </a:solidFill>
                <a:latin typeface="ITC Avant Garde Std Bk" pitchFamily="34" charset="0"/>
              </a:rPr>
              <a:t>Our Mandate</a:t>
            </a:r>
          </a:p>
          <a:p>
            <a:pPr>
              <a:lnSpc>
                <a:spcPct val="90000"/>
              </a:lnSpc>
            </a:pPr>
            <a:r>
              <a:rPr lang="en-US" sz="3000" b="1" i="1" dirty="0" smtClean="0">
                <a:solidFill>
                  <a:schemeClr val="tx1">
                    <a:lumMod val="50000"/>
                    <a:lumOff val="50000"/>
                  </a:schemeClr>
                </a:solidFill>
                <a:latin typeface="ITC Avant Garde Std Bk" pitchFamily="34" charset="0"/>
              </a:rPr>
              <a:t>To eliminate </a:t>
            </a:r>
            <a:r>
              <a:rPr lang="en-US" sz="3000" b="1" i="1" dirty="0">
                <a:solidFill>
                  <a:schemeClr val="tx1">
                    <a:lumMod val="50000"/>
                    <a:lumOff val="50000"/>
                  </a:schemeClr>
                </a:solidFill>
                <a:latin typeface="ITC Avant Garde Std Bk" pitchFamily="34" charset="0"/>
              </a:rPr>
              <a:t>the </a:t>
            </a:r>
            <a:r>
              <a:rPr lang="en-US" sz="3000" b="1" i="1" dirty="0" smtClean="0">
                <a:solidFill>
                  <a:schemeClr val="tx1">
                    <a:lumMod val="50000"/>
                    <a:lumOff val="50000"/>
                  </a:schemeClr>
                </a:solidFill>
                <a:latin typeface="ITC Avant Garde Std Bk" pitchFamily="34" charset="0"/>
              </a:rPr>
              <a:t>loss </a:t>
            </a:r>
            <a:r>
              <a:rPr lang="en-US" sz="3000" b="1" i="1" dirty="0">
                <a:solidFill>
                  <a:schemeClr val="tx1">
                    <a:lumMod val="50000"/>
                    <a:lumOff val="50000"/>
                  </a:schemeClr>
                </a:solidFill>
                <a:latin typeface="ITC Avant Garde Std Bk" pitchFamily="34" charset="0"/>
              </a:rPr>
              <a:t>of life, </a:t>
            </a:r>
            <a:r>
              <a:rPr lang="en-US" sz="3000" b="1" i="1" dirty="0" smtClean="0">
                <a:solidFill>
                  <a:schemeClr val="tx1">
                    <a:lumMod val="50000"/>
                    <a:lumOff val="50000"/>
                  </a:schemeClr>
                </a:solidFill>
                <a:latin typeface="ITC Avant Garde Std Bk" pitchFamily="34" charset="0"/>
              </a:rPr>
              <a:t>injury </a:t>
            </a:r>
            <a:r>
              <a:rPr lang="en-US" sz="3000" b="1" i="1" dirty="0">
                <a:solidFill>
                  <a:schemeClr val="tx1">
                    <a:lumMod val="50000"/>
                    <a:lumOff val="50000"/>
                  </a:schemeClr>
                </a:solidFill>
                <a:latin typeface="ITC Avant Garde Std Bk" pitchFamily="34" charset="0"/>
              </a:rPr>
              <a:t>and </a:t>
            </a:r>
            <a:r>
              <a:rPr lang="en-US" sz="3000" b="1" i="1" dirty="0" smtClean="0">
                <a:solidFill>
                  <a:schemeClr val="tx1">
                    <a:lumMod val="50000"/>
                    <a:lumOff val="50000"/>
                  </a:schemeClr>
                </a:solidFill>
                <a:latin typeface="ITC Avant Garde Std Bk" pitchFamily="34" charset="0"/>
              </a:rPr>
              <a:t>damage caused by preventable highway/railway crossing collisions </a:t>
            </a:r>
            <a:r>
              <a:rPr lang="en-US" sz="3000" b="1" i="1" dirty="0">
                <a:solidFill>
                  <a:schemeClr val="tx1">
                    <a:lumMod val="50000"/>
                    <a:lumOff val="50000"/>
                  </a:schemeClr>
                </a:solidFill>
                <a:latin typeface="ITC Avant Garde Std Bk" pitchFamily="34" charset="0"/>
              </a:rPr>
              <a:t>and </a:t>
            </a:r>
            <a:r>
              <a:rPr lang="en-US" sz="3000" b="1" i="1" dirty="0" smtClean="0">
                <a:solidFill>
                  <a:schemeClr val="tx1">
                    <a:lumMod val="50000"/>
                    <a:lumOff val="50000"/>
                  </a:schemeClr>
                </a:solidFill>
                <a:latin typeface="ITC Avant Garde Std Bk" pitchFamily="34" charset="0"/>
              </a:rPr>
              <a:t>train/pedestrian incidents</a:t>
            </a:r>
            <a:r>
              <a:rPr lang="en-US" sz="3000" i="1" dirty="0" smtClean="0">
                <a:solidFill>
                  <a:schemeClr val="tx1">
                    <a:lumMod val="50000"/>
                    <a:lumOff val="50000"/>
                  </a:schemeClr>
                </a:solidFill>
                <a:latin typeface="ITC Avant Garde Std Bk" pitchFamily="34" charset="0"/>
              </a:rPr>
              <a:t> </a:t>
            </a:r>
            <a:endParaRPr lang="en-US" sz="3000" i="1" dirty="0">
              <a:solidFill>
                <a:schemeClr val="tx1">
                  <a:lumMod val="50000"/>
                  <a:lumOff val="50000"/>
                </a:schemeClr>
              </a:solidFill>
              <a:latin typeface="ITC Avant Garde Std Bk" pitchFamily="34" charset="0"/>
            </a:endParaRPr>
          </a:p>
          <a:p>
            <a:pPr>
              <a:lnSpc>
                <a:spcPct val="90000"/>
              </a:lnSpc>
            </a:pPr>
            <a:endParaRPr lang="en-US" sz="2800" i="1" dirty="0">
              <a:effectLst>
                <a:outerShdw blurRad="38100" dist="38100" dir="2700000" algn="tl">
                  <a:srgbClr val="C0C0C0"/>
                </a:outerShdw>
              </a:effectLst>
              <a:latin typeface="+mn-lt"/>
            </a:endParaRPr>
          </a:p>
        </p:txBody>
      </p:sp>
      <p:pic>
        <p:nvPicPr>
          <p:cNvPr id="7" name="Picture 6" descr="jarvis_train_vert_XLS_compressed B.tif"/>
          <p:cNvPicPr>
            <a:picLocks noChangeAspect="1"/>
          </p:cNvPicPr>
          <p:nvPr/>
        </p:nvPicPr>
        <p:blipFill>
          <a:blip r:embed="rId3" cstate="print"/>
          <a:stretch>
            <a:fillRect/>
          </a:stretch>
        </p:blipFill>
        <p:spPr>
          <a:xfrm>
            <a:off x="4648200" y="4648200"/>
            <a:ext cx="4220435" cy="1964685"/>
          </a:xfrm>
          <a:prstGeom prst="rect">
            <a:avLst/>
          </a:prstGeom>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 y="685800"/>
            <a:ext cx="8229600" cy="1066800"/>
          </a:xfrm>
        </p:spPr>
        <p:txBody>
          <a:bodyPr>
            <a:normAutofit/>
          </a:bodyPr>
          <a:lstStyle/>
          <a:p>
            <a:r>
              <a:rPr lang="en-US" sz="3600" b="0" dirty="0">
                <a:solidFill>
                  <a:srgbClr val="C00000"/>
                </a:solidFill>
                <a:latin typeface="ITC Avant Garde Std Bk" pitchFamily="34" charset="0"/>
              </a:rPr>
              <a:t>Operation </a:t>
            </a:r>
            <a:r>
              <a:rPr lang="en-US" sz="3600" b="0" dirty="0" smtClean="0">
                <a:solidFill>
                  <a:srgbClr val="C00000"/>
                </a:solidFill>
                <a:latin typeface="ITC Avant Garde Std Bk" pitchFamily="34" charset="0"/>
              </a:rPr>
              <a:t>Lifesaver Canada</a:t>
            </a:r>
            <a:endParaRPr lang="en-US" sz="2800" i="1" dirty="0">
              <a:solidFill>
                <a:srgbClr val="C00000"/>
              </a:solidFill>
              <a:latin typeface="ITC Avant Garde Std Bk" pitchFamily="34" charset="0"/>
            </a:endParaRPr>
          </a:p>
        </p:txBody>
      </p:sp>
      <p:sp>
        <p:nvSpPr>
          <p:cNvPr id="58371" name="Rectangle 3"/>
          <p:cNvSpPr>
            <a:spLocks noGrp="1" noChangeArrowheads="1"/>
          </p:cNvSpPr>
          <p:nvPr>
            <p:ph type="body" idx="1"/>
          </p:nvPr>
        </p:nvSpPr>
        <p:spPr>
          <a:xfrm>
            <a:off x="467544" y="1752600"/>
            <a:ext cx="7877944" cy="3200400"/>
          </a:xfrm>
        </p:spPr>
        <p:txBody>
          <a:bodyPr>
            <a:normAutofit/>
          </a:bodyPr>
          <a:lstStyle/>
          <a:p>
            <a:pPr>
              <a:lnSpc>
                <a:spcPct val="150000"/>
              </a:lnSpc>
              <a:spcAft>
                <a:spcPts val="600"/>
              </a:spcAft>
              <a:buNone/>
            </a:pPr>
            <a:r>
              <a:rPr lang="en-US" sz="3000" b="1" i="1" u="sng" dirty="0" smtClean="0">
                <a:solidFill>
                  <a:schemeClr val="tx1">
                    <a:lumMod val="50000"/>
                    <a:lumOff val="50000"/>
                  </a:schemeClr>
                </a:solidFill>
                <a:latin typeface="ITC Avant Garde Std Bk" pitchFamily="34" charset="0"/>
              </a:rPr>
              <a:t>Our </a:t>
            </a:r>
            <a:r>
              <a:rPr lang="en-US" sz="3000" b="1" i="1" u="sng" dirty="0" smtClean="0">
                <a:solidFill>
                  <a:schemeClr val="tx1">
                    <a:lumMod val="50000"/>
                    <a:lumOff val="50000"/>
                  </a:schemeClr>
                </a:solidFill>
                <a:latin typeface="ITC Avant Garde Std Bk" pitchFamily="34" charset="0"/>
              </a:rPr>
              <a:t>Approach</a:t>
            </a:r>
            <a:r>
              <a:rPr lang="en-US" sz="3000" b="1" i="1" dirty="0" smtClean="0">
                <a:solidFill>
                  <a:schemeClr val="tx1">
                    <a:lumMod val="50000"/>
                    <a:lumOff val="50000"/>
                  </a:schemeClr>
                </a:solidFill>
                <a:latin typeface="ITC Avant Garde Std Bk" pitchFamily="34" charset="0"/>
              </a:rPr>
              <a:t>…</a:t>
            </a:r>
          </a:p>
          <a:p>
            <a:pPr>
              <a:lnSpc>
                <a:spcPct val="150000"/>
              </a:lnSpc>
              <a:spcAft>
                <a:spcPts val="600"/>
              </a:spcAft>
              <a:buNone/>
            </a:pPr>
            <a:r>
              <a:rPr lang="en-US" sz="3000" i="1" dirty="0" smtClean="0">
                <a:solidFill>
                  <a:schemeClr val="tx1">
                    <a:lumMod val="50000"/>
                    <a:lumOff val="50000"/>
                  </a:schemeClr>
                </a:solidFill>
                <a:latin typeface="ITC Avant Garde Std Bk" pitchFamily="34" charset="0"/>
              </a:rPr>
              <a:t>…Work </a:t>
            </a:r>
            <a:r>
              <a:rPr lang="en-US" sz="3000" i="1" dirty="0" smtClean="0">
                <a:solidFill>
                  <a:schemeClr val="tx1">
                    <a:lumMod val="50000"/>
                    <a:lumOff val="50000"/>
                  </a:schemeClr>
                </a:solidFill>
                <a:latin typeface="ITC Avant Garde Std Bk" pitchFamily="34" charset="0"/>
              </a:rPr>
              <a:t>in Partnership</a:t>
            </a:r>
          </a:p>
          <a:p>
            <a:pPr lvl="1">
              <a:lnSpc>
                <a:spcPct val="90000"/>
              </a:lnSpc>
            </a:pPr>
            <a:r>
              <a:rPr lang="en-US" sz="2400" i="1" dirty="0" smtClean="0">
                <a:solidFill>
                  <a:schemeClr val="tx1">
                    <a:lumMod val="50000"/>
                    <a:lumOff val="50000"/>
                  </a:schemeClr>
                </a:solidFill>
                <a:latin typeface="ITC Avant Garde Std Bk" pitchFamily="34" charset="0"/>
              </a:rPr>
              <a:t>Presentations</a:t>
            </a:r>
          </a:p>
          <a:p>
            <a:pPr lvl="1">
              <a:lnSpc>
                <a:spcPct val="90000"/>
              </a:lnSpc>
            </a:pPr>
            <a:r>
              <a:rPr lang="en-US" sz="2400" i="1" dirty="0" smtClean="0">
                <a:solidFill>
                  <a:schemeClr val="tx1">
                    <a:lumMod val="50000"/>
                    <a:lumOff val="50000"/>
                  </a:schemeClr>
                </a:solidFill>
                <a:latin typeface="ITC Avant Garde Std Bk" pitchFamily="34" charset="0"/>
              </a:rPr>
              <a:t>Activities</a:t>
            </a:r>
          </a:p>
          <a:p>
            <a:pPr lvl="1">
              <a:lnSpc>
                <a:spcPct val="90000"/>
              </a:lnSpc>
            </a:pPr>
            <a:r>
              <a:rPr lang="en-US" sz="2400" i="1" dirty="0" smtClean="0">
                <a:solidFill>
                  <a:schemeClr val="tx1">
                    <a:lumMod val="50000"/>
                    <a:lumOff val="50000"/>
                  </a:schemeClr>
                </a:solidFill>
                <a:latin typeface="ITC Avant Garde Std Bk" pitchFamily="34" charset="0"/>
              </a:rPr>
              <a:t>Displays</a:t>
            </a:r>
            <a:endParaRPr lang="en-US" sz="2400" i="1" dirty="0">
              <a:solidFill>
                <a:schemeClr val="tx1">
                  <a:lumMod val="50000"/>
                  <a:lumOff val="50000"/>
                </a:schemeClr>
              </a:solidFill>
              <a:latin typeface="ITC Avant Garde Std Bk" pitchFamily="34" charset="0"/>
            </a:endParaRPr>
          </a:p>
        </p:txBody>
      </p:sp>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pic>
        <p:nvPicPr>
          <p:cNvPr id="1026" name="Picture 2" descr="H:\OL Office PC\My Pictures\My Pictures\Events\Events 2010\CPTC Exhibition Ottawa\CPTC Exhibition Ottawa.jpg"/>
          <p:cNvPicPr>
            <a:picLocks noChangeAspect="1" noChangeArrowheads="1"/>
          </p:cNvPicPr>
          <p:nvPr/>
        </p:nvPicPr>
        <p:blipFill>
          <a:blip r:embed="rId6"/>
          <a:srcRect/>
          <a:stretch>
            <a:fillRect/>
          </a:stretch>
        </p:blipFill>
        <p:spPr bwMode="auto">
          <a:xfrm>
            <a:off x="4499992" y="3450020"/>
            <a:ext cx="3282942" cy="2462433"/>
          </a:xfrm>
          <a:prstGeom prst="rect">
            <a:avLst/>
          </a:prstGeom>
          <a:ln>
            <a:noFill/>
          </a:ln>
          <a:effectLst>
            <a:outerShdw blurRad="292100" dist="139700" dir="2700000" algn="tl" rotWithShape="0">
              <a:srgbClr val="333333">
                <a:alpha val="65000"/>
              </a:srgbClr>
            </a:outerShdw>
          </a:effectLst>
        </p:spPr>
      </p:pic>
      <p:pic>
        <p:nvPicPr>
          <p:cNvPr id="54274" name="Picture 2" descr="handshake"/>
          <p:cNvPicPr>
            <a:picLocks noChangeAspect="1" noChangeArrowheads="1"/>
          </p:cNvPicPr>
          <p:nvPr/>
        </p:nvPicPr>
        <p:blipFill>
          <a:blip r:embed="rId7"/>
          <a:srcRect/>
          <a:stretch>
            <a:fillRect/>
          </a:stretch>
        </p:blipFill>
        <p:spPr bwMode="auto">
          <a:xfrm>
            <a:off x="5652120" y="2492896"/>
            <a:ext cx="2130814" cy="152917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58371">
                                            <p:txEl>
                                              <p:pRg st="1" end="1"/>
                                            </p:txEl>
                                          </p:spTgt>
                                        </p:tgtEl>
                                        <p:attrNameLst>
                                          <p:attrName>style.visibility</p:attrName>
                                        </p:attrNameLst>
                                      </p:cBhvr>
                                      <p:to>
                                        <p:strVal val="visible"/>
                                      </p:to>
                                    </p:set>
                                    <p:anim calcmode="lin" valueType="num">
                                      <p:cBhvr>
                                        <p:cTn id="7" dur="500" fill="hold"/>
                                        <p:tgtEl>
                                          <p:spTgt spid="58371">
                                            <p:txEl>
                                              <p:pRg st="1" end="1"/>
                                            </p:txEl>
                                          </p:spTgt>
                                        </p:tgtEl>
                                        <p:attrNameLst>
                                          <p:attrName>ppt_w</p:attrName>
                                        </p:attrNameLst>
                                      </p:cBhvr>
                                      <p:tavLst>
                                        <p:tav tm="0">
                                          <p:val>
                                            <p:strVal val="#ppt_w*0.05"/>
                                          </p:val>
                                        </p:tav>
                                        <p:tav tm="100000">
                                          <p:val>
                                            <p:strVal val="#ppt_w"/>
                                          </p:val>
                                        </p:tav>
                                      </p:tavLst>
                                    </p:anim>
                                    <p:anim calcmode="lin" valueType="num">
                                      <p:cBhvr>
                                        <p:cTn id="8" dur="500" fill="hold"/>
                                        <p:tgtEl>
                                          <p:spTgt spid="58371">
                                            <p:txEl>
                                              <p:pRg st="1" end="1"/>
                                            </p:txEl>
                                          </p:spTgt>
                                        </p:tgtEl>
                                        <p:attrNameLst>
                                          <p:attrName>ppt_h</p:attrName>
                                        </p:attrNameLst>
                                      </p:cBhvr>
                                      <p:tavLst>
                                        <p:tav tm="0">
                                          <p:val>
                                            <p:strVal val="#ppt_h"/>
                                          </p:val>
                                        </p:tav>
                                        <p:tav tm="100000">
                                          <p:val>
                                            <p:strVal val="#ppt_h"/>
                                          </p:val>
                                        </p:tav>
                                      </p:tavLst>
                                    </p:anim>
                                    <p:anim calcmode="lin" valueType="num">
                                      <p:cBhvr>
                                        <p:cTn id="9" dur="500" fill="hold"/>
                                        <p:tgtEl>
                                          <p:spTgt spid="58371">
                                            <p:txEl>
                                              <p:pRg st="1" end="1"/>
                                            </p:txEl>
                                          </p:spTgt>
                                        </p:tgtEl>
                                        <p:attrNameLst>
                                          <p:attrName>ppt_x</p:attrName>
                                        </p:attrNameLst>
                                      </p:cBhvr>
                                      <p:tavLst>
                                        <p:tav tm="0">
                                          <p:val>
                                            <p:strVal val="#ppt_x-.2"/>
                                          </p:val>
                                        </p:tav>
                                        <p:tav tm="100000">
                                          <p:val>
                                            <p:strVal val="#ppt_x"/>
                                          </p:val>
                                        </p:tav>
                                      </p:tavLst>
                                    </p:anim>
                                    <p:anim calcmode="lin" valueType="num">
                                      <p:cBhvr>
                                        <p:cTn id="10" dur="500" fill="hold"/>
                                        <p:tgtEl>
                                          <p:spTgt spid="58371">
                                            <p:txEl>
                                              <p:pRg st="1" end="1"/>
                                            </p:txEl>
                                          </p:spTgt>
                                        </p:tgtEl>
                                        <p:attrNameLst>
                                          <p:attrName>ppt_y</p:attrName>
                                        </p:attrNameLst>
                                      </p:cBhvr>
                                      <p:tavLst>
                                        <p:tav tm="0">
                                          <p:val>
                                            <p:strVal val="#ppt_y"/>
                                          </p:val>
                                        </p:tav>
                                        <p:tav tm="100000">
                                          <p:val>
                                            <p:strVal val="#ppt_y"/>
                                          </p:val>
                                        </p:tav>
                                      </p:tavLst>
                                    </p:anim>
                                    <p:animEffect transition="in" filter="fade">
                                      <p:cBhvr>
                                        <p:cTn id="11" dur="500"/>
                                        <p:tgtEl>
                                          <p:spTgt spid="58371">
                                            <p:txEl>
                                              <p:pRg st="1" end="1"/>
                                            </p:txEl>
                                          </p:spTgt>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54274"/>
                                        </p:tgtEl>
                                        <p:attrNameLst>
                                          <p:attrName>style.visibility</p:attrName>
                                        </p:attrNameLst>
                                      </p:cBhvr>
                                      <p:to>
                                        <p:strVal val="visible"/>
                                      </p:to>
                                    </p:set>
                                    <p:anim calcmode="lin" valueType="num">
                                      <p:cBhvr>
                                        <p:cTn id="14" dur="500" fill="hold"/>
                                        <p:tgtEl>
                                          <p:spTgt spid="54274"/>
                                        </p:tgtEl>
                                        <p:attrNameLst>
                                          <p:attrName>ppt_w</p:attrName>
                                        </p:attrNameLst>
                                      </p:cBhvr>
                                      <p:tavLst>
                                        <p:tav tm="0">
                                          <p:val>
                                            <p:strVal val="#ppt_w*0.05"/>
                                          </p:val>
                                        </p:tav>
                                        <p:tav tm="100000">
                                          <p:val>
                                            <p:strVal val="#ppt_w"/>
                                          </p:val>
                                        </p:tav>
                                      </p:tavLst>
                                    </p:anim>
                                    <p:anim calcmode="lin" valueType="num">
                                      <p:cBhvr>
                                        <p:cTn id="15" dur="500" fill="hold"/>
                                        <p:tgtEl>
                                          <p:spTgt spid="54274"/>
                                        </p:tgtEl>
                                        <p:attrNameLst>
                                          <p:attrName>ppt_h</p:attrName>
                                        </p:attrNameLst>
                                      </p:cBhvr>
                                      <p:tavLst>
                                        <p:tav tm="0">
                                          <p:val>
                                            <p:strVal val="#ppt_h"/>
                                          </p:val>
                                        </p:tav>
                                        <p:tav tm="100000">
                                          <p:val>
                                            <p:strVal val="#ppt_h"/>
                                          </p:val>
                                        </p:tav>
                                      </p:tavLst>
                                    </p:anim>
                                    <p:anim calcmode="lin" valueType="num">
                                      <p:cBhvr>
                                        <p:cTn id="16" dur="500" fill="hold"/>
                                        <p:tgtEl>
                                          <p:spTgt spid="54274"/>
                                        </p:tgtEl>
                                        <p:attrNameLst>
                                          <p:attrName>ppt_x</p:attrName>
                                        </p:attrNameLst>
                                      </p:cBhvr>
                                      <p:tavLst>
                                        <p:tav tm="0">
                                          <p:val>
                                            <p:strVal val="#ppt_x-.2"/>
                                          </p:val>
                                        </p:tav>
                                        <p:tav tm="100000">
                                          <p:val>
                                            <p:strVal val="#ppt_x"/>
                                          </p:val>
                                        </p:tav>
                                      </p:tavLst>
                                    </p:anim>
                                    <p:anim calcmode="lin" valueType="num">
                                      <p:cBhvr>
                                        <p:cTn id="17" dur="500" fill="hold"/>
                                        <p:tgtEl>
                                          <p:spTgt spid="54274"/>
                                        </p:tgtEl>
                                        <p:attrNameLst>
                                          <p:attrName>ppt_y</p:attrName>
                                        </p:attrNameLst>
                                      </p:cBhvr>
                                      <p:tavLst>
                                        <p:tav tm="0">
                                          <p:val>
                                            <p:strVal val="#ppt_y"/>
                                          </p:val>
                                        </p:tav>
                                        <p:tav tm="100000">
                                          <p:val>
                                            <p:strVal val="#ppt_y"/>
                                          </p:val>
                                        </p:tav>
                                      </p:tavLst>
                                    </p:anim>
                                    <p:animEffect transition="in" filter="fade">
                                      <p:cBhvr>
                                        <p:cTn id="18" dur="500"/>
                                        <p:tgtEl>
                                          <p:spTgt spid="54274"/>
                                        </p:tgtEl>
                                      </p:cBhvr>
                                    </p:animEffect>
                                  </p:childTnLst>
                                  <p:subTnLst>
                                    <p:set>
                                      <p:cBhvr override="childStyle">
                                        <p:cTn dur="1" fill="hold" display="0" masterRel="nextClick" afterEffect="1"/>
                                        <p:tgtEl>
                                          <p:spTgt spid="54274"/>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8371">
                                            <p:txEl>
                                              <p:pRg st="2" end="2"/>
                                            </p:txEl>
                                          </p:spTgt>
                                        </p:tgtEl>
                                        <p:attrNameLst>
                                          <p:attrName>style.visibility</p:attrName>
                                        </p:attrNameLst>
                                      </p:cBhvr>
                                      <p:to>
                                        <p:strVal val="visible"/>
                                      </p:to>
                                    </p:set>
                                    <p:anim calcmode="lin" valueType="num">
                                      <p:cBhvr>
                                        <p:cTn id="23" dur="500" fill="hold"/>
                                        <p:tgtEl>
                                          <p:spTgt spid="58371">
                                            <p:txEl>
                                              <p:pRg st="2" end="2"/>
                                            </p:txEl>
                                          </p:spTgt>
                                        </p:tgtEl>
                                        <p:attrNameLst>
                                          <p:attrName>ppt_w</p:attrName>
                                        </p:attrNameLst>
                                      </p:cBhvr>
                                      <p:tavLst>
                                        <p:tav tm="0">
                                          <p:val>
                                            <p:strVal val="#ppt_w*0.05"/>
                                          </p:val>
                                        </p:tav>
                                        <p:tav tm="100000">
                                          <p:val>
                                            <p:strVal val="#ppt_w"/>
                                          </p:val>
                                        </p:tav>
                                      </p:tavLst>
                                    </p:anim>
                                    <p:anim calcmode="lin" valueType="num">
                                      <p:cBhvr>
                                        <p:cTn id="24" dur="500" fill="hold"/>
                                        <p:tgtEl>
                                          <p:spTgt spid="58371">
                                            <p:txEl>
                                              <p:pRg st="2" end="2"/>
                                            </p:txEl>
                                          </p:spTgt>
                                        </p:tgtEl>
                                        <p:attrNameLst>
                                          <p:attrName>ppt_h</p:attrName>
                                        </p:attrNameLst>
                                      </p:cBhvr>
                                      <p:tavLst>
                                        <p:tav tm="0">
                                          <p:val>
                                            <p:strVal val="#ppt_h"/>
                                          </p:val>
                                        </p:tav>
                                        <p:tav tm="100000">
                                          <p:val>
                                            <p:strVal val="#ppt_h"/>
                                          </p:val>
                                        </p:tav>
                                      </p:tavLst>
                                    </p:anim>
                                    <p:anim calcmode="lin" valueType="num">
                                      <p:cBhvr>
                                        <p:cTn id="25" dur="500" fill="hold"/>
                                        <p:tgtEl>
                                          <p:spTgt spid="58371">
                                            <p:txEl>
                                              <p:pRg st="2" end="2"/>
                                            </p:txEl>
                                          </p:spTgt>
                                        </p:tgtEl>
                                        <p:attrNameLst>
                                          <p:attrName>ppt_x</p:attrName>
                                        </p:attrNameLst>
                                      </p:cBhvr>
                                      <p:tavLst>
                                        <p:tav tm="0">
                                          <p:val>
                                            <p:strVal val="#ppt_x-.2"/>
                                          </p:val>
                                        </p:tav>
                                        <p:tav tm="100000">
                                          <p:val>
                                            <p:strVal val="#ppt_x"/>
                                          </p:val>
                                        </p:tav>
                                      </p:tavLst>
                                    </p:anim>
                                    <p:anim calcmode="lin" valueType="num">
                                      <p:cBhvr>
                                        <p:cTn id="26" dur="500" fill="hold"/>
                                        <p:tgtEl>
                                          <p:spTgt spid="58371">
                                            <p:txEl>
                                              <p:pRg st="2" end="2"/>
                                            </p:txEl>
                                          </p:spTgt>
                                        </p:tgtEl>
                                        <p:attrNameLst>
                                          <p:attrName>ppt_y</p:attrName>
                                        </p:attrNameLst>
                                      </p:cBhvr>
                                      <p:tavLst>
                                        <p:tav tm="0">
                                          <p:val>
                                            <p:strVal val="#ppt_y"/>
                                          </p:val>
                                        </p:tav>
                                        <p:tav tm="100000">
                                          <p:val>
                                            <p:strVal val="#ppt_y"/>
                                          </p:val>
                                        </p:tav>
                                      </p:tavLst>
                                    </p:anim>
                                    <p:animEffect transition="in" filter="fade">
                                      <p:cBhvr>
                                        <p:cTn id="27" dur="500"/>
                                        <p:tgtEl>
                                          <p:spTgt spid="58371">
                                            <p:txEl>
                                              <p:pRg st="2" end="2"/>
                                            </p:txEl>
                                          </p:spTgt>
                                        </p:tgtEl>
                                      </p:cBhvr>
                                    </p:animEffect>
                                  </p:childTnLst>
                                </p:cTn>
                              </p:par>
                              <p:par>
                                <p:cTn id="28" presetID="54" presetClass="entr" presetSubtype="0" accel="10000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strVal val="#ppt_w*0.05"/>
                                          </p:val>
                                        </p:tav>
                                        <p:tav tm="100000">
                                          <p:val>
                                            <p:strVal val="#ppt_w"/>
                                          </p:val>
                                        </p:tav>
                                      </p:tavLst>
                                    </p:anim>
                                    <p:anim calcmode="lin" valueType="num">
                                      <p:cBhvr>
                                        <p:cTn id="31" dur="500" fill="hold"/>
                                        <p:tgtEl>
                                          <p:spTgt spid="1026"/>
                                        </p:tgtEl>
                                        <p:attrNameLst>
                                          <p:attrName>ppt_h</p:attrName>
                                        </p:attrNameLst>
                                      </p:cBhvr>
                                      <p:tavLst>
                                        <p:tav tm="0">
                                          <p:val>
                                            <p:strVal val="#ppt_h"/>
                                          </p:val>
                                        </p:tav>
                                        <p:tav tm="100000">
                                          <p:val>
                                            <p:strVal val="#ppt_h"/>
                                          </p:val>
                                        </p:tav>
                                      </p:tavLst>
                                    </p:anim>
                                    <p:anim calcmode="lin" valueType="num">
                                      <p:cBhvr>
                                        <p:cTn id="32" dur="500" fill="hold"/>
                                        <p:tgtEl>
                                          <p:spTgt spid="1026"/>
                                        </p:tgtEl>
                                        <p:attrNameLst>
                                          <p:attrName>ppt_x</p:attrName>
                                        </p:attrNameLst>
                                      </p:cBhvr>
                                      <p:tavLst>
                                        <p:tav tm="0">
                                          <p:val>
                                            <p:strVal val="#ppt_x-.2"/>
                                          </p:val>
                                        </p:tav>
                                        <p:tav tm="100000">
                                          <p:val>
                                            <p:strVal val="#ppt_x"/>
                                          </p:val>
                                        </p:tav>
                                      </p:tavLst>
                                    </p:anim>
                                    <p:anim calcmode="lin" valueType="num">
                                      <p:cBhvr>
                                        <p:cTn id="33" dur="500" fill="hold"/>
                                        <p:tgtEl>
                                          <p:spTgt spid="1026"/>
                                        </p:tgtEl>
                                        <p:attrNameLst>
                                          <p:attrName>ppt_y</p:attrName>
                                        </p:attrNameLst>
                                      </p:cBhvr>
                                      <p:tavLst>
                                        <p:tav tm="0">
                                          <p:val>
                                            <p:strVal val="#ppt_y"/>
                                          </p:val>
                                        </p:tav>
                                        <p:tav tm="100000">
                                          <p:val>
                                            <p:strVal val="#ppt_y"/>
                                          </p:val>
                                        </p:tav>
                                      </p:tavLst>
                                    </p:anim>
                                    <p:animEffect transition="in" filter="fade">
                                      <p:cBhvr>
                                        <p:cTn id="34" dur="500"/>
                                        <p:tgtEl>
                                          <p:spTgt spid="1026"/>
                                        </p:tgtEl>
                                      </p:cBhvr>
                                    </p:animEffect>
                                  </p:childTnLst>
                                </p:cTn>
                              </p:par>
                            </p:childTnLst>
                          </p:cTn>
                        </p:par>
                        <p:par>
                          <p:cTn id="35" fill="hold">
                            <p:stCondLst>
                              <p:cond delay="500"/>
                            </p:stCondLst>
                            <p:childTnLst>
                              <p:par>
                                <p:cTn id="36" presetID="54" presetClass="entr" presetSubtype="0" accel="100000" fill="hold" nodeType="afterEffect">
                                  <p:stCondLst>
                                    <p:cond delay="1000"/>
                                  </p:stCondLst>
                                  <p:childTnLst>
                                    <p:set>
                                      <p:cBhvr>
                                        <p:cTn id="37" dur="1" fill="hold">
                                          <p:stCondLst>
                                            <p:cond delay="0"/>
                                          </p:stCondLst>
                                        </p:cTn>
                                        <p:tgtEl>
                                          <p:spTgt spid="58371">
                                            <p:txEl>
                                              <p:pRg st="3" end="3"/>
                                            </p:txEl>
                                          </p:spTgt>
                                        </p:tgtEl>
                                        <p:attrNameLst>
                                          <p:attrName>style.visibility</p:attrName>
                                        </p:attrNameLst>
                                      </p:cBhvr>
                                      <p:to>
                                        <p:strVal val="visible"/>
                                      </p:to>
                                    </p:set>
                                    <p:anim calcmode="lin" valueType="num">
                                      <p:cBhvr>
                                        <p:cTn id="38" dur="500" fill="hold"/>
                                        <p:tgtEl>
                                          <p:spTgt spid="58371">
                                            <p:txEl>
                                              <p:pRg st="3" end="3"/>
                                            </p:txEl>
                                          </p:spTgt>
                                        </p:tgtEl>
                                        <p:attrNameLst>
                                          <p:attrName>ppt_w</p:attrName>
                                        </p:attrNameLst>
                                      </p:cBhvr>
                                      <p:tavLst>
                                        <p:tav tm="0">
                                          <p:val>
                                            <p:strVal val="#ppt_w*0.05"/>
                                          </p:val>
                                        </p:tav>
                                        <p:tav tm="100000">
                                          <p:val>
                                            <p:strVal val="#ppt_w"/>
                                          </p:val>
                                        </p:tav>
                                      </p:tavLst>
                                    </p:anim>
                                    <p:anim calcmode="lin" valueType="num">
                                      <p:cBhvr>
                                        <p:cTn id="39" dur="500" fill="hold"/>
                                        <p:tgtEl>
                                          <p:spTgt spid="58371">
                                            <p:txEl>
                                              <p:pRg st="3" end="3"/>
                                            </p:txEl>
                                          </p:spTgt>
                                        </p:tgtEl>
                                        <p:attrNameLst>
                                          <p:attrName>ppt_h</p:attrName>
                                        </p:attrNameLst>
                                      </p:cBhvr>
                                      <p:tavLst>
                                        <p:tav tm="0">
                                          <p:val>
                                            <p:strVal val="#ppt_h"/>
                                          </p:val>
                                        </p:tav>
                                        <p:tav tm="100000">
                                          <p:val>
                                            <p:strVal val="#ppt_h"/>
                                          </p:val>
                                        </p:tav>
                                      </p:tavLst>
                                    </p:anim>
                                    <p:anim calcmode="lin" valueType="num">
                                      <p:cBhvr>
                                        <p:cTn id="40" dur="500" fill="hold"/>
                                        <p:tgtEl>
                                          <p:spTgt spid="58371">
                                            <p:txEl>
                                              <p:pRg st="3" end="3"/>
                                            </p:txEl>
                                          </p:spTgt>
                                        </p:tgtEl>
                                        <p:attrNameLst>
                                          <p:attrName>ppt_x</p:attrName>
                                        </p:attrNameLst>
                                      </p:cBhvr>
                                      <p:tavLst>
                                        <p:tav tm="0">
                                          <p:val>
                                            <p:strVal val="#ppt_x-.2"/>
                                          </p:val>
                                        </p:tav>
                                        <p:tav tm="100000">
                                          <p:val>
                                            <p:strVal val="#ppt_x"/>
                                          </p:val>
                                        </p:tav>
                                      </p:tavLst>
                                    </p:anim>
                                    <p:anim calcmode="lin" valueType="num">
                                      <p:cBhvr>
                                        <p:cTn id="41" dur="500" fill="hold"/>
                                        <p:tgtEl>
                                          <p:spTgt spid="58371">
                                            <p:txEl>
                                              <p:pRg st="3" end="3"/>
                                            </p:txEl>
                                          </p:spTgt>
                                        </p:tgtEl>
                                        <p:attrNameLst>
                                          <p:attrName>ppt_y</p:attrName>
                                        </p:attrNameLst>
                                      </p:cBhvr>
                                      <p:tavLst>
                                        <p:tav tm="0">
                                          <p:val>
                                            <p:strVal val="#ppt_y"/>
                                          </p:val>
                                        </p:tav>
                                        <p:tav tm="100000">
                                          <p:val>
                                            <p:strVal val="#ppt_y"/>
                                          </p:val>
                                        </p:tav>
                                      </p:tavLst>
                                    </p:anim>
                                    <p:animEffect transition="in" filter="fade">
                                      <p:cBhvr>
                                        <p:cTn id="42" dur="500"/>
                                        <p:tgtEl>
                                          <p:spTgt spid="58371">
                                            <p:txEl>
                                              <p:pRg st="3" end="3"/>
                                            </p:txEl>
                                          </p:spTgt>
                                        </p:tgtEl>
                                      </p:cBhvr>
                                    </p:animEffect>
                                  </p:childTnLst>
                                </p:cTn>
                              </p:par>
                            </p:childTnLst>
                          </p:cTn>
                        </p:par>
                        <p:par>
                          <p:cTn id="43" fill="hold">
                            <p:stCondLst>
                              <p:cond delay="2000"/>
                            </p:stCondLst>
                            <p:childTnLst>
                              <p:par>
                                <p:cTn id="44" presetID="54" presetClass="entr" presetSubtype="0" accel="100000" fill="hold" nodeType="afterEffect">
                                  <p:stCondLst>
                                    <p:cond delay="1000"/>
                                  </p:stCondLst>
                                  <p:childTnLst>
                                    <p:set>
                                      <p:cBhvr>
                                        <p:cTn id="45" dur="1" fill="hold">
                                          <p:stCondLst>
                                            <p:cond delay="0"/>
                                          </p:stCondLst>
                                        </p:cTn>
                                        <p:tgtEl>
                                          <p:spTgt spid="58371">
                                            <p:txEl>
                                              <p:pRg st="4" end="4"/>
                                            </p:txEl>
                                          </p:spTgt>
                                        </p:tgtEl>
                                        <p:attrNameLst>
                                          <p:attrName>style.visibility</p:attrName>
                                        </p:attrNameLst>
                                      </p:cBhvr>
                                      <p:to>
                                        <p:strVal val="visible"/>
                                      </p:to>
                                    </p:set>
                                    <p:anim calcmode="lin" valueType="num">
                                      <p:cBhvr>
                                        <p:cTn id="46" dur="500" fill="hold"/>
                                        <p:tgtEl>
                                          <p:spTgt spid="58371">
                                            <p:txEl>
                                              <p:pRg st="4" end="4"/>
                                            </p:txEl>
                                          </p:spTgt>
                                        </p:tgtEl>
                                        <p:attrNameLst>
                                          <p:attrName>ppt_w</p:attrName>
                                        </p:attrNameLst>
                                      </p:cBhvr>
                                      <p:tavLst>
                                        <p:tav tm="0">
                                          <p:val>
                                            <p:strVal val="#ppt_w*0.05"/>
                                          </p:val>
                                        </p:tav>
                                        <p:tav tm="100000">
                                          <p:val>
                                            <p:strVal val="#ppt_w"/>
                                          </p:val>
                                        </p:tav>
                                      </p:tavLst>
                                    </p:anim>
                                    <p:anim calcmode="lin" valueType="num">
                                      <p:cBhvr>
                                        <p:cTn id="47" dur="500" fill="hold"/>
                                        <p:tgtEl>
                                          <p:spTgt spid="58371">
                                            <p:txEl>
                                              <p:pRg st="4" end="4"/>
                                            </p:txEl>
                                          </p:spTgt>
                                        </p:tgtEl>
                                        <p:attrNameLst>
                                          <p:attrName>ppt_h</p:attrName>
                                        </p:attrNameLst>
                                      </p:cBhvr>
                                      <p:tavLst>
                                        <p:tav tm="0">
                                          <p:val>
                                            <p:strVal val="#ppt_h"/>
                                          </p:val>
                                        </p:tav>
                                        <p:tav tm="100000">
                                          <p:val>
                                            <p:strVal val="#ppt_h"/>
                                          </p:val>
                                        </p:tav>
                                      </p:tavLst>
                                    </p:anim>
                                    <p:anim calcmode="lin" valueType="num">
                                      <p:cBhvr>
                                        <p:cTn id="48" dur="500" fill="hold"/>
                                        <p:tgtEl>
                                          <p:spTgt spid="58371">
                                            <p:txEl>
                                              <p:pRg st="4" end="4"/>
                                            </p:txEl>
                                          </p:spTgt>
                                        </p:tgtEl>
                                        <p:attrNameLst>
                                          <p:attrName>ppt_x</p:attrName>
                                        </p:attrNameLst>
                                      </p:cBhvr>
                                      <p:tavLst>
                                        <p:tav tm="0">
                                          <p:val>
                                            <p:strVal val="#ppt_x-.2"/>
                                          </p:val>
                                        </p:tav>
                                        <p:tav tm="100000">
                                          <p:val>
                                            <p:strVal val="#ppt_x"/>
                                          </p:val>
                                        </p:tav>
                                      </p:tavLst>
                                    </p:anim>
                                    <p:anim calcmode="lin" valueType="num">
                                      <p:cBhvr>
                                        <p:cTn id="49" dur="500" fill="hold"/>
                                        <p:tgtEl>
                                          <p:spTgt spid="58371">
                                            <p:txEl>
                                              <p:pRg st="4" end="4"/>
                                            </p:txEl>
                                          </p:spTgt>
                                        </p:tgtEl>
                                        <p:attrNameLst>
                                          <p:attrName>ppt_y</p:attrName>
                                        </p:attrNameLst>
                                      </p:cBhvr>
                                      <p:tavLst>
                                        <p:tav tm="0">
                                          <p:val>
                                            <p:strVal val="#ppt_y"/>
                                          </p:val>
                                        </p:tav>
                                        <p:tav tm="100000">
                                          <p:val>
                                            <p:strVal val="#ppt_y"/>
                                          </p:val>
                                        </p:tav>
                                      </p:tavLst>
                                    </p:anim>
                                    <p:animEffect transition="in" filter="fade">
                                      <p:cBhvr>
                                        <p:cTn id="50" dur="500"/>
                                        <p:tgtEl>
                                          <p:spTgt spid="58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04800" y="457200"/>
            <a:ext cx="7772400" cy="1143000"/>
          </a:xfrm>
        </p:spPr>
        <p:txBody>
          <a:bodyPr>
            <a:normAutofit/>
          </a:bodyPr>
          <a:lstStyle/>
          <a:p>
            <a:r>
              <a:rPr lang="en-US" sz="3600" b="0" dirty="0" smtClean="0">
                <a:solidFill>
                  <a:srgbClr val="C00000"/>
                </a:solidFill>
                <a:latin typeface="ITC Avant Garde Std Bk" pitchFamily="34" charset="0"/>
              </a:rPr>
              <a:t>OL</a:t>
            </a:r>
            <a:r>
              <a:rPr lang="en-US" b="0" dirty="0" smtClean="0">
                <a:solidFill>
                  <a:srgbClr val="C00000"/>
                </a:solidFill>
                <a:latin typeface="ITC Avant Garde Std Bk" pitchFamily="34" charset="0"/>
              </a:rPr>
              <a:t> </a:t>
            </a:r>
            <a:r>
              <a:rPr lang="en-US" sz="3200" i="1" dirty="0" smtClean="0">
                <a:solidFill>
                  <a:srgbClr val="C00000"/>
                </a:solidFill>
                <a:latin typeface="ITC Avant Garde Std Bk" pitchFamily="34" charset="0"/>
              </a:rPr>
              <a:t>Partnerships</a:t>
            </a:r>
            <a:endParaRPr lang="en-US" sz="3200" i="1" dirty="0">
              <a:solidFill>
                <a:srgbClr val="C00000"/>
              </a:solidFill>
              <a:latin typeface="ITC Avant Garde Std Bk" pitchFamily="34" charset="0"/>
            </a:endParaRPr>
          </a:p>
        </p:txBody>
      </p:sp>
      <p:sp>
        <p:nvSpPr>
          <p:cNvPr id="73731" name="Rectangle 3"/>
          <p:cNvSpPr>
            <a:spLocks noGrp="1" noChangeArrowheads="1"/>
          </p:cNvSpPr>
          <p:nvPr>
            <p:ph type="body" idx="1"/>
          </p:nvPr>
        </p:nvSpPr>
        <p:spPr>
          <a:xfrm>
            <a:off x="533400" y="1844824"/>
            <a:ext cx="7772400" cy="4114800"/>
          </a:xfrm>
        </p:spPr>
        <p:txBody>
          <a:bodyPr>
            <a:normAutofit lnSpcReduction="10000"/>
          </a:bodyPr>
          <a:lstStyle/>
          <a:p>
            <a:pPr>
              <a:lnSpc>
                <a:spcPct val="80000"/>
              </a:lnSpc>
            </a:pPr>
            <a:r>
              <a:rPr lang="en-US" sz="2400" i="1" dirty="0">
                <a:solidFill>
                  <a:schemeClr val="tx1">
                    <a:lumMod val="50000"/>
                    <a:lumOff val="50000"/>
                  </a:schemeClr>
                </a:solidFill>
                <a:latin typeface="ITC Avant Garde Std Bk" pitchFamily="34" charset="0"/>
              </a:rPr>
              <a:t>3M Canada</a:t>
            </a:r>
          </a:p>
          <a:p>
            <a:pPr>
              <a:lnSpc>
                <a:spcPct val="80000"/>
              </a:lnSpc>
            </a:pPr>
            <a:r>
              <a:rPr lang="en-US" sz="2400" i="1" dirty="0">
                <a:solidFill>
                  <a:schemeClr val="tx1">
                    <a:lumMod val="50000"/>
                    <a:lumOff val="50000"/>
                  </a:schemeClr>
                </a:solidFill>
                <a:latin typeface="ITC Avant Garde Std Bk" pitchFamily="34" charset="0"/>
              </a:rPr>
              <a:t>Canada Safety Council</a:t>
            </a:r>
          </a:p>
          <a:p>
            <a:pPr>
              <a:lnSpc>
                <a:spcPct val="80000"/>
              </a:lnSpc>
            </a:pPr>
            <a:r>
              <a:rPr lang="en-US" sz="2400" i="1" dirty="0">
                <a:solidFill>
                  <a:schemeClr val="tx1">
                    <a:lumMod val="50000"/>
                    <a:lumOff val="50000"/>
                  </a:schemeClr>
                </a:solidFill>
                <a:latin typeface="ITC Avant Garde Std Bk" pitchFamily="34" charset="0"/>
              </a:rPr>
              <a:t>Canadian Federation of Agriculture</a:t>
            </a:r>
          </a:p>
          <a:p>
            <a:pPr>
              <a:lnSpc>
                <a:spcPct val="80000"/>
              </a:lnSpc>
            </a:pPr>
            <a:r>
              <a:rPr lang="en-US" sz="2400" i="1" dirty="0">
                <a:solidFill>
                  <a:schemeClr val="tx1">
                    <a:lumMod val="50000"/>
                    <a:lumOff val="50000"/>
                  </a:schemeClr>
                </a:solidFill>
                <a:latin typeface="ITC Avant Garde Std Bk" pitchFamily="34" charset="0"/>
              </a:rPr>
              <a:t>Community Fire, Health &amp; Protection Services </a:t>
            </a:r>
            <a:endParaRPr lang="en-US" sz="2400" i="1" dirty="0" smtClean="0">
              <a:solidFill>
                <a:schemeClr val="tx1">
                  <a:lumMod val="50000"/>
                  <a:lumOff val="50000"/>
                </a:schemeClr>
              </a:solidFill>
              <a:latin typeface="ITC Avant Garde Std Bk" pitchFamily="34" charset="0"/>
            </a:endParaRPr>
          </a:p>
          <a:p>
            <a:pPr>
              <a:lnSpc>
                <a:spcPct val="80000"/>
              </a:lnSpc>
            </a:pPr>
            <a:r>
              <a:rPr lang="en-US" sz="2400" i="1" dirty="0" smtClean="0">
                <a:solidFill>
                  <a:schemeClr val="tx1">
                    <a:lumMod val="50000"/>
                    <a:lumOff val="50000"/>
                  </a:schemeClr>
                </a:solidFill>
                <a:latin typeface="ITC Avant Garde Std Bk" pitchFamily="34" charset="0"/>
              </a:rPr>
              <a:t>Federation of Canadian Municipalities (FCM)</a:t>
            </a:r>
            <a:endParaRPr lang="en-US" sz="2400" i="1" dirty="0">
              <a:solidFill>
                <a:schemeClr val="tx1">
                  <a:lumMod val="50000"/>
                  <a:lumOff val="50000"/>
                </a:schemeClr>
              </a:solidFill>
              <a:latin typeface="ITC Avant Garde Std Bk" pitchFamily="34" charset="0"/>
            </a:endParaRPr>
          </a:p>
          <a:p>
            <a:pPr>
              <a:lnSpc>
                <a:spcPct val="80000"/>
              </a:lnSpc>
            </a:pPr>
            <a:r>
              <a:rPr lang="en-US" sz="2400" i="1" dirty="0" smtClean="0">
                <a:solidFill>
                  <a:schemeClr val="tx1">
                    <a:lumMod val="50000"/>
                    <a:lumOff val="50000"/>
                  </a:schemeClr>
                </a:solidFill>
                <a:latin typeface="ITC Avant Garde Std Bk" pitchFamily="34" charset="0"/>
              </a:rPr>
              <a:t>Operation </a:t>
            </a:r>
            <a:r>
              <a:rPr lang="en-US" sz="2400" i="1" dirty="0">
                <a:solidFill>
                  <a:schemeClr val="tx1">
                    <a:lumMod val="50000"/>
                    <a:lumOff val="50000"/>
                  </a:schemeClr>
                </a:solidFill>
                <a:latin typeface="ITC Avant Garde Std Bk" pitchFamily="34" charset="0"/>
              </a:rPr>
              <a:t>Lifesaver Incorporated (OLI</a:t>
            </a:r>
            <a:r>
              <a:rPr lang="en-US" sz="2400" i="1" dirty="0" smtClean="0">
                <a:solidFill>
                  <a:schemeClr val="tx1">
                    <a:lumMod val="50000"/>
                    <a:lumOff val="50000"/>
                  </a:schemeClr>
                </a:solidFill>
                <a:latin typeface="ITC Avant Garde Std Bk" pitchFamily="34" charset="0"/>
              </a:rPr>
              <a:t>)</a:t>
            </a:r>
          </a:p>
          <a:p>
            <a:pPr>
              <a:lnSpc>
                <a:spcPct val="80000"/>
              </a:lnSpc>
            </a:pPr>
            <a:r>
              <a:rPr lang="en-US" sz="2400" i="1" dirty="0" smtClean="0">
                <a:solidFill>
                  <a:schemeClr val="tx1">
                    <a:lumMod val="50000"/>
                    <a:lumOff val="50000"/>
                  </a:schemeClr>
                </a:solidFill>
                <a:latin typeface="ITC Avant Garde Std Bk" pitchFamily="34" charset="0"/>
              </a:rPr>
              <a:t>Operation Lifesaver Estonia</a:t>
            </a:r>
            <a:endParaRPr lang="en-US" sz="2400" i="1" dirty="0">
              <a:solidFill>
                <a:schemeClr val="tx1">
                  <a:lumMod val="50000"/>
                  <a:lumOff val="50000"/>
                </a:schemeClr>
              </a:solidFill>
              <a:latin typeface="ITC Avant Garde Std Bk" pitchFamily="34" charset="0"/>
            </a:endParaRPr>
          </a:p>
          <a:p>
            <a:pPr>
              <a:lnSpc>
                <a:spcPct val="80000"/>
              </a:lnSpc>
            </a:pPr>
            <a:r>
              <a:rPr lang="en-US" sz="2400" i="1" dirty="0">
                <a:solidFill>
                  <a:schemeClr val="tx1">
                    <a:lumMod val="50000"/>
                    <a:lumOff val="50000"/>
                  </a:schemeClr>
                </a:solidFill>
                <a:latin typeface="ITC Avant Garde Std Bk" pitchFamily="34" charset="0"/>
              </a:rPr>
              <a:t>Police (CN, CPR, OPP, RCMP, SQ &amp; Local)</a:t>
            </a:r>
          </a:p>
          <a:p>
            <a:pPr>
              <a:lnSpc>
                <a:spcPct val="80000"/>
              </a:lnSpc>
            </a:pPr>
            <a:r>
              <a:rPr lang="en-US" sz="2400" i="1" dirty="0">
                <a:solidFill>
                  <a:schemeClr val="tx1">
                    <a:lumMod val="50000"/>
                    <a:lumOff val="50000"/>
                  </a:schemeClr>
                </a:solidFill>
                <a:latin typeface="ITC Avant Garde Std Bk" pitchFamily="34" charset="0"/>
              </a:rPr>
              <a:t>Provincial Safety Councils/Leagues </a:t>
            </a:r>
          </a:p>
          <a:p>
            <a:pPr>
              <a:lnSpc>
                <a:spcPct val="80000"/>
              </a:lnSpc>
            </a:pPr>
            <a:r>
              <a:rPr lang="en-US" sz="2400" i="1" dirty="0" smtClean="0">
                <a:solidFill>
                  <a:schemeClr val="tx1">
                    <a:lumMod val="50000"/>
                    <a:lumOff val="50000"/>
                  </a:schemeClr>
                </a:solidFill>
                <a:latin typeface="ITC Avant Garde Std Bk" pitchFamily="34" charset="0"/>
              </a:rPr>
              <a:t>The </a:t>
            </a:r>
            <a:r>
              <a:rPr lang="en-US" sz="2400" i="1" dirty="0">
                <a:solidFill>
                  <a:schemeClr val="tx1">
                    <a:lumMod val="50000"/>
                    <a:lumOff val="50000"/>
                  </a:schemeClr>
                </a:solidFill>
                <a:latin typeface="ITC Avant Garde Std Bk" pitchFamily="34" charset="0"/>
              </a:rPr>
              <a:t>Railway Association of Canada</a:t>
            </a:r>
          </a:p>
          <a:p>
            <a:pPr>
              <a:lnSpc>
                <a:spcPct val="80000"/>
              </a:lnSpc>
            </a:pPr>
            <a:r>
              <a:rPr lang="en-US" sz="2400" i="1" dirty="0">
                <a:solidFill>
                  <a:schemeClr val="tx1">
                    <a:lumMod val="50000"/>
                    <a:lumOff val="50000"/>
                  </a:schemeClr>
                </a:solidFill>
                <a:latin typeface="ITC Avant Garde Std Bk" pitchFamily="34" charset="0"/>
              </a:rPr>
              <a:t>Transport Canada</a:t>
            </a:r>
          </a:p>
          <a:p>
            <a:pPr>
              <a:lnSpc>
                <a:spcPct val="80000"/>
              </a:lnSpc>
            </a:pPr>
            <a:r>
              <a:rPr lang="en-US" sz="2400" i="1" dirty="0">
                <a:solidFill>
                  <a:schemeClr val="tx1">
                    <a:lumMod val="50000"/>
                    <a:lumOff val="50000"/>
                  </a:schemeClr>
                </a:solidFill>
                <a:latin typeface="ITC Avant Garde Std Bk" pitchFamily="34" charset="0"/>
              </a:rPr>
              <a:t>Unions, Public and Community groups</a:t>
            </a:r>
          </a:p>
        </p:txBody>
      </p:sp>
      <p:pic>
        <p:nvPicPr>
          <p:cNvPr id="4" name="Picture 1"/>
          <p:cNvPicPr>
            <a:picLocks noChangeAspect="1" noChangeArrowheads="1"/>
          </p:cNvPicPr>
          <p:nvPr/>
        </p:nvPicPr>
        <p:blipFill>
          <a:blip r:embed="rId3" cstate="print"/>
          <a:srcRect/>
          <a:stretch>
            <a:fillRect/>
          </a:stretch>
        </p:blipFill>
        <p:spPr bwMode="auto">
          <a:xfrm>
            <a:off x="6444208" y="695968"/>
            <a:ext cx="2699792" cy="1962402"/>
          </a:xfrm>
          <a:prstGeom prst="rect">
            <a:avLst/>
          </a:prstGeom>
          <a:ln>
            <a:noFill/>
          </a:ln>
          <a:effectLst>
            <a:outerShdw blurRad="292100" dist="139700" dir="2700000" algn="tl" rotWithShape="0">
              <a:srgbClr val="333333">
                <a:alpha val="65000"/>
              </a:srgbClr>
            </a:outerShdw>
          </a:effectLst>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 calcmode="lin" valueType="num">
                                      <p:cBhvr additive="base">
                                        <p:cTn id="12" dur="500" fill="hold"/>
                                        <p:tgtEl>
                                          <p:spTgt spid="7373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373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 calcmode="lin" valueType="num">
                                      <p:cBhvr additive="base">
                                        <p:cTn id="17" dur="500" fill="hold"/>
                                        <p:tgtEl>
                                          <p:spTgt spid="7373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373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3731">
                                            <p:txEl>
                                              <p:pRg st="3" end="3"/>
                                            </p:txEl>
                                          </p:spTgt>
                                        </p:tgtEl>
                                        <p:attrNameLst>
                                          <p:attrName>style.visibility</p:attrName>
                                        </p:attrNameLst>
                                      </p:cBhvr>
                                      <p:to>
                                        <p:strVal val="visible"/>
                                      </p:to>
                                    </p:set>
                                    <p:anim calcmode="lin" valueType="num">
                                      <p:cBhvr additive="base">
                                        <p:cTn id="22" dur="500" fill="hold"/>
                                        <p:tgtEl>
                                          <p:spTgt spid="7373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373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3731">
                                            <p:txEl>
                                              <p:pRg st="4" end="4"/>
                                            </p:txEl>
                                          </p:spTgt>
                                        </p:tgtEl>
                                        <p:attrNameLst>
                                          <p:attrName>style.visibility</p:attrName>
                                        </p:attrNameLst>
                                      </p:cBhvr>
                                      <p:to>
                                        <p:strVal val="visible"/>
                                      </p:to>
                                    </p:set>
                                    <p:anim calcmode="lin" valueType="num">
                                      <p:cBhvr additive="base">
                                        <p:cTn id="27" dur="500" fill="hold"/>
                                        <p:tgtEl>
                                          <p:spTgt spid="7373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373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73731">
                                            <p:txEl>
                                              <p:pRg st="5" end="5"/>
                                            </p:txEl>
                                          </p:spTgt>
                                        </p:tgtEl>
                                        <p:attrNameLst>
                                          <p:attrName>style.visibility</p:attrName>
                                        </p:attrNameLst>
                                      </p:cBhvr>
                                      <p:to>
                                        <p:strVal val="visible"/>
                                      </p:to>
                                    </p:set>
                                    <p:anim calcmode="lin" valueType="num">
                                      <p:cBhvr additive="base">
                                        <p:cTn id="32" dur="500" fill="hold"/>
                                        <p:tgtEl>
                                          <p:spTgt spid="73731">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3731">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73731">
                                            <p:txEl>
                                              <p:pRg st="6" end="6"/>
                                            </p:txEl>
                                          </p:spTgt>
                                        </p:tgtEl>
                                        <p:attrNameLst>
                                          <p:attrName>style.visibility</p:attrName>
                                        </p:attrNameLst>
                                      </p:cBhvr>
                                      <p:to>
                                        <p:strVal val="visible"/>
                                      </p:to>
                                    </p:set>
                                    <p:anim calcmode="lin" valueType="num">
                                      <p:cBhvr additive="base">
                                        <p:cTn id="37" dur="500" fill="hold"/>
                                        <p:tgtEl>
                                          <p:spTgt spid="7373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3731">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731">
                                            <p:txEl>
                                              <p:pRg st="7" end="7"/>
                                            </p:txEl>
                                          </p:spTgt>
                                        </p:tgtEl>
                                        <p:attrNameLst>
                                          <p:attrName>style.visibility</p:attrName>
                                        </p:attrNameLst>
                                      </p:cBhvr>
                                      <p:to>
                                        <p:strVal val="visible"/>
                                      </p:to>
                                    </p:set>
                                    <p:anim calcmode="lin" valueType="num">
                                      <p:cBhvr additive="base">
                                        <p:cTn id="42" dur="500" fill="hold"/>
                                        <p:tgtEl>
                                          <p:spTgt spid="73731">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73731">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73731">
                                            <p:txEl>
                                              <p:pRg st="8" end="8"/>
                                            </p:txEl>
                                          </p:spTgt>
                                        </p:tgtEl>
                                        <p:attrNameLst>
                                          <p:attrName>style.visibility</p:attrName>
                                        </p:attrNameLst>
                                      </p:cBhvr>
                                      <p:to>
                                        <p:strVal val="visible"/>
                                      </p:to>
                                    </p:set>
                                    <p:anim calcmode="lin" valueType="num">
                                      <p:cBhvr additive="base">
                                        <p:cTn id="47" dur="500" fill="hold"/>
                                        <p:tgtEl>
                                          <p:spTgt spid="73731">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3731">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73731">
                                            <p:txEl>
                                              <p:pRg st="9" end="9"/>
                                            </p:txEl>
                                          </p:spTgt>
                                        </p:tgtEl>
                                        <p:attrNameLst>
                                          <p:attrName>style.visibility</p:attrName>
                                        </p:attrNameLst>
                                      </p:cBhvr>
                                      <p:to>
                                        <p:strVal val="visible"/>
                                      </p:to>
                                    </p:set>
                                    <p:anim calcmode="lin" valueType="num">
                                      <p:cBhvr additive="base">
                                        <p:cTn id="52" dur="500" fill="hold"/>
                                        <p:tgtEl>
                                          <p:spTgt spid="73731">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73731">
                                            <p:txEl>
                                              <p:pRg st="9" end="9"/>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73731">
                                            <p:txEl>
                                              <p:pRg st="10" end="10"/>
                                            </p:txEl>
                                          </p:spTgt>
                                        </p:tgtEl>
                                        <p:attrNameLst>
                                          <p:attrName>style.visibility</p:attrName>
                                        </p:attrNameLst>
                                      </p:cBhvr>
                                      <p:to>
                                        <p:strVal val="visible"/>
                                      </p:to>
                                    </p:set>
                                    <p:anim calcmode="lin" valueType="num">
                                      <p:cBhvr additive="base">
                                        <p:cTn id="57" dur="500" fill="hold"/>
                                        <p:tgtEl>
                                          <p:spTgt spid="73731">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73731">
                                            <p:txEl>
                                              <p:pRg st="10" end="10"/>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73731">
                                            <p:txEl>
                                              <p:pRg st="11" end="11"/>
                                            </p:txEl>
                                          </p:spTgt>
                                        </p:tgtEl>
                                        <p:attrNameLst>
                                          <p:attrName>style.visibility</p:attrName>
                                        </p:attrNameLst>
                                      </p:cBhvr>
                                      <p:to>
                                        <p:strVal val="visible"/>
                                      </p:to>
                                    </p:set>
                                    <p:anim calcmode="lin" valueType="num">
                                      <p:cBhvr additive="base">
                                        <p:cTn id="62" dur="500" fill="hold"/>
                                        <p:tgtEl>
                                          <p:spTgt spid="73731">
                                            <p:txEl>
                                              <p:pRg st="11" end="11"/>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73731">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39762"/>
            <a:ext cx="8229600" cy="884238"/>
          </a:xfrm>
        </p:spPr>
        <p:txBody>
          <a:bodyPr>
            <a:normAutofit/>
          </a:bodyPr>
          <a:lstStyle/>
          <a:p>
            <a:r>
              <a:rPr lang="en-US" sz="3600" dirty="0" smtClean="0">
                <a:solidFill>
                  <a:srgbClr val="C00000"/>
                </a:solidFill>
                <a:latin typeface="ITC Avant Garde Std Bk" pitchFamily="34" charset="0"/>
              </a:rPr>
              <a:t>OL - </a:t>
            </a:r>
            <a:r>
              <a:rPr lang="en-US" sz="2800" dirty="0" smtClean="0">
                <a:solidFill>
                  <a:srgbClr val="C00000"/>
                </a:solidFill>
                <a:latin typeface="ITC Avant Garde Std Bk" pitchFamily="34" charset="0"/>
              </a:rPr>
              <a:t>Certified </a:t>
            </a:r>
            <a:r>
              <a:rPr lang="en-US" sz="2800" dirty="0">
                <a:solidFill>
                  <a:srgbClr val="C00000"/>
                </a:solidFill>
                <a:latin typeface="ITC Avant Garde Std Bk" pitchFamily="34" charset="0"/>
              </a:rPr>
              <a:t>Presenter Program</a:t>
            </a:r>
          </a:p>
        </p:txBody>
      </p:sp>
      <p:sp>
        <p:nvSpPr>
          <p:cNvPr id="38915" name="Rectangle 3"/>
          <p:cNvSpPr>
            <a:spLocks noGrp="1" noChangeArrowheads="1"/>
          </p:cNvSpPr>
          <p:nvPr>
            <p:ph type="body" sz="half" idx="1"/>
          </p:nvPr>
        </p:nvSpPr>
        <p:spPr>
          <a:xfrm>
            <a:off x="3962400" y="1905000"/>
            <a:ext cx="4953000" cy="3962400"/>
          </a:xfrm>
        </p:spPr>
        <p:txBody>
          <a:bodyPr>
            <a:normAutofit fontScale="92500"/>
          </a:bodyPr>
          <a:lstStyle/>
          <a:p>
            <a:pPr>
              <a:spcBef>
                <a:spcPts val="1200"/>
              </a:spcBef>
              <a:spcAft>
                <a:spcPts val="600"/>
              </a:spcAft>
            </a:pPr>
            <a:r>
              <a:rPr lang="en-US" sz="2500" b="1" i="1" dirty="0" smtClean="0">
                <a:solidFill>
                  <a:schemeClr val="tx1">
                    <a:lumMod val="50000"/>
                    <a:lumOff val="50000"/>
                  </a:schemeClr>
                </a:solidFill>
                <a:latin typeface="ITC Avant Garde Std Bk" pitchFamily="34" charset="0"/>
              </a:rPr>
              <a:t>Certified </a:t>
            </a:r>
            <a:r>
              <a:rPr lang="en-US" sz="2500" b="1" i="1" dirty="0">
                <a:solidFill>
                  <a:schemeClr val="tx1">
                    <a:lumMod val="50000"/>
                    <a:lumOff val="50000"/>
                  </a:schemeClr>
                </a:solidFill>
                <a:latin typeface="ITC Avant Garde Std Bk" pitchFamily="34" charset="0"/>
              </a:rPr>
              <a:t>presenter program established in 1995</a:t>
            </a:r>
          </a:p>
          <a:p>
            <a:pPr>
              <a:spcBef>
                <a:spcPts val="1200"/>
              </a:spcBef>
              <a:spcAft>
                <a:spcPts val="600"/>
              </a:spcAft>
            </a:pPr>
            <a:r>
              <a:rPr lang="en-US" sz="2500" b="1" i="1" dirty="0" smtClean="0">
                <a:solidFill>
                  <a:schemeClr val="tx1">
                    <a:lumMod val="50000"/>
                    <a:lumOff val="50000"/>
                  </a:schemeClr>
                </a:solidFill>
                <a:latin typeface="ITC Avant Garde Std Bk" pitchFamily="34" charset="0"/>
              </a:rPr>
              <a:t>Presenters/Associates are trained and equipped to address a wide variety of audiences</a:t>
            </a:r>
          </a:p>
          <a:p>
            <a:pPr>
              <a:spcBef>
                <a:spcPts val="1200"/>
              </a:spcBef>
              <a:spcAft>
                <a:spcPts val="600"/>
              </a:spcAft>
            </a:pPr>
            <a:r>
              <a:rPr lang="en-US" sz="2500" b="1" i="1" dirty="0" smtClean="0">
                <a:solidFill>
                  <a:schemeClr val="tx1">
                    <a:lumMod val="50000"/>
                    <a:lumOff val="50000"/>
                  </a:schemeClr>
                </a:solidFill>
                <a:latin typeface="ITC Avant Garde Std Bk" pitchFamily="34" charset="0"/>
              </a:rPr>
              <a:t>Process ensures due diligence, consistency &amp; methodical approach</a:t>
            </a:r>
            <a:endParaRPr lang="en-US" sz="2500" b="1" i="1" dirty="0">
              <a:solidFill>
                <a:schemeClr val="tx1">
                  <a:lumMod val="50000"/>
                  <a:lumOff val="50000"/>
                </a:schemeClr>
              </a:solidFill>
              <a:latin typeface="ITC Avant Garde Std Bk" pitchFamily="34" charset="0"/>
            </a:endParaRPr>
          </a:p>
        </p:txBody>
      </p:sp>
      <p:pic>
        <p:nvPicPr>
          <p:cNvPr id="109570" name="Picture 2"/>
          <p:cNvPicPr>
            <a:picLocks noChangeAspect="1" noChangeArrowheads="1"/>
          </p:cNvPicPr>
          <p:nvPr/>
        </p:nvPicPr>
        <p:blipFill>
          <a:blip r:embed="rId3" cstate="print"/>
          <a:srcRect/>
          <a:stretch>
            <a:fillRect/>
          </a:stretch>
        </p:blipFill>
        <p:spPr bwMode="auto">
          <a:xfrm>
            <a:off x="381000" y="1828800"/>
            <a:ext cx="3468524"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38915">
                                            <p:txEl>
                                              <p:pRg st="0" end="0"/>
                                            </p:txEl>
                                          </p:spTgt>
                                        </p:tgtEl>
                                        <p:attrNameLst>
                                          <p:attrName>style.visibility</p:attrName>
                                        </p:attrNameLst>
                                      </p:cBhvr>
                                      <p:to>
                                        <p:strVal val="visible"/>
                                      </p:to>
                                    </p:set>
                                    <p:anim to="" calcmode="lin" valueType="num">
                                      <p:cBhvr>
                                        <p:cTn id="7" dur="1" fill="hold"/>
                                        <p:tgtEl>
                                          <p:spTgt spid="38915">
                                            <p:txEl>
                                              <p:pRg st="0" end="0"/>
                                            </p:txEl>
                                          </p:spTgt>
                                        </p:tgtEl>
                                        <p:attrNameLst>
                                          <p:attrName/>
                                        </p:attrNameLst>
                                      </p:cBhvr>
                                    </p:anim>
                                  </p:childTnLst>
                                </p:cTn>
                              </p:par>
                            </p:childTnLst>
                          </p:cTn>
                        </p:par>
                        <p:par>
                          <p:cTn id="8" fill="hold">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38915">
                                            <p:txEl>
                                              <p:pRg st="1" end="1"/>
                                            </p:txEl>
                                          </p:spTgt>
                                        </p:tgtEl>
                                        <p:attrNameLst>
                                          <p:attrName>style.visibility</p:attrName>
                                        </p:attrNameLst>
                                      </p:cBhvr>
                                      <p:to>
                                        <p:strVal val="visible"/>
                                      </p:to>
                                    </p:set>
                                    <p:anim to="" calcmode="lin" valueType="num">
                                      <p:cBhvr>
                                        <p:cTn id="11" dur="1" fill="hold"/>
                                        <p:tgtEl>
                                          <p:spTgt spid="38915">
                                            <p:txEl>
                                              <p:pRg st="1" end="1"/>
                                            </p:txEl>
                                          </p:spTgt>
                                        </p:tgtEl>
                                        <p:attrNameLst>
                                          <p:attrName/>
                                        </p:attrNameLst>
                                      </p:cBhvr>
                                    </p:anim>
                                  </p:childTnLst>
                                </p:cTn>
                              </p:par>
                            </p:childTnLst>
                          </p:cTn>
                        </p:par>
                        <p:par>
                          <p:cTn id="12" fill="hold">
                            <p:stCondLst>
                              <p:cond delay="1000"/>
                            </p:stCondLst>
                            <p:childTnLst>
                              <p:par>
                                <p:cTn id="13" presetID="24" presetClass="entr" presetSubtype="0" fill="hold" grpId="0" nodeType="afterEffect">
                                  <p:stCondLst>
                                    <p:cond delay="0"/>
                                  </p:stCondLst>
                                  <p:childTnLst>
                                    <p:set>
                                      <p:cBhvr>
                                        <p:cTn id="14" dur="1" fill="hold">
                                          <p:stCondLst>
                                            <p:cond delay="499"/>
                                          </p:stCondLst>
                                        </p:cTn>
                                        <p:tgtEl>
                                          <p:spTgt spid="38915">
                                            <p:txEl>
                                              <p:pRg st="2" end="2"/>
                                            </p:txEl>
                                          </p:spTgt>
                                        </p:tgtEl>
                                        <p:attrNameLst>
                                          <p:attrName>style.visibility</p:attrName>
                                        </p:attrNameLst>
                                      </p:cBhvr>
                                      <p:to>
                                        <p:strVal val="visible"/>
                                      </p:to>
                                    </p:set>
                                    <p:anim to="" calcmode="lin" valueType="num">
                                      <p:cBhvr>
                                        <p:cTn id="15" dur="1" fill="hold"/>
                                        <p:tgtEl>
                                          <p:spTgt spid="3891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39762"/>
            <a:ext cx="8229600" cy="808038"/>
          </a:xfrm>
        </p:spPr>
        <p:txBody>
          <a:bodyPr>
            <a:normAutofit/>
          </a:bodyPr>
          <a:lstStyle/>
          <a:p>
            <a:r>
              <a:rPr lang="en-US" sz="3600" dirty="0" smtClean="0">
                <a:solidFill>
                  <a:srgbClr val="C00000"/>
                </a:solidFill>
                <a:latin typeface="ITC Avant Garde Std Bk" pitchFamily="34" charset="0"/>
              </a:rPr>
              <a:t>OL -</a:t>
            </a:r>
            <a:r>
              <a:rPr lang="en-US" sz="3600" b="1" dirty="0" smtClean="0">
                <a:solidFill>
                  <a:srgbClr val="C00000"/>
                </a:solidFill>
                <a:latin typeface="ITC Avant Garde Std Bk" pitchFamily="34" charset="0"/>
              </a:rPr>
              <a:t> </a:t>
            </a:r>
            <a:r>
              <a:rPr lang="en-US" sz="2800" dirty="0" smtClean="0">
                <a:solidFill>
                  <a:srgbClr val="C00000"/>
                </a:solidFill>
                <a:latin typeface="ITC Avant Garde Std Bk" pitchFamily="34" charset="0"/>
              </a:rPr>
              <a:t>Certified </a:t>
            </a:r>
            <a:r>
              <a:rPr lang="en-US" sz="2800" dirty="0">
                <a:solidFill>
                  <a:srgbClr val="C00000"/>
                </a:solidFill>
                <a:latin typeface="ITC Avant Garde Std Bk" pitchFamily="34" charset="0"/>
              </a:rPr>
              <a:t>Presenter Program</a:t>
            </a:r>
          </a:p>
        </p:txBody>
      </p:sp>
      <p:sp>
        <p:nvSpPr>
          <p:cNvPr id="38915" name="Rectangle 3"/>
          <p:cNvSpPr>
            <a:spLocks noGrp="1" noChangeArrowheads="1"/>
          </p:cNvSpPr>
          <p:nvPr>
            <p:ph type="body" sz="half" idx="1"/>
          </p:nvPr>
        </p:nvSpPr>
        <p:spPr>
          <a:xfrm>
            <a:off x="148208" y="2286000"/>
            <a:ext cx="5008438" cy="3124200"/>
          </a:xfrm>
        </p:spPr>
        <p:txBody>
          <a:bodyPr>
            <a:normAutofit/>
          </a:bodyPr>
          <a:lstStyle/>
          <a:p>
            <a:pPr>
              <a:spcBef>
                <a:spcPts val="1200"/>
              </a:spcBef>
              <a:spcAft>
                <a:spcPts val="600"/>
              </a:spcAft>
            </a:pPr>
            <a:r>
              <a:rPr lang="en-US" sz="2400" b="1" i="1" dirty="0" smtClean="0">
                <a:solidFill>
                  <a:schemeClr val="tx1">
                    <a:lumMod val="50000"/>
                    <a:lumOff val="50000"/>
                  </a:schemeClr>
                </a:solidFill>
                <a:latin typeface="ITC Avant Garde Std Bk" pitchFamily="34" charset="0"/>
              </a:rPr>
              <a:t>Over 250 </a:t>
            </a:r>
            <a:r>
              <a:rPr lang="en-US" sz="2400" b="1" i="1" dirty="0">
                <a:solidFill>
                  <a:schemeClr val="tx1">
                    <a:lumMod val="50000"/>
                    <a:lumOff val="50000"/>
                  </a:schemeClr>
                </a:solidFill>
                <a:latin typeface="ITC Avant Garde Std Bk" pitchFamily="34" charset="0"/>
              </a:rPr>
              <a:t>active certified presenters</a:t>
            </a:r>
          </a:p>
          <a:p>
            <a:pPr>
              <a:spcBef>
                <a:spcPts val="1200"/>
              </a:spcBef>
              <a:spcAft>
                <a:spcPts val="600"/>
              </a:spcAft>
            </a:pPr>
            <a:r>
              <a:rPr lang="en-US" sz="2400" b="1" i="1" dirty="0">
                <a:solidFill>
                  <a:schemeClr val="tx1">
                    <a:lumMod val="50000"/>
                    <a:lumOff val="50000"/>
                  </a:schemeClr>
                </a:solidFill>
                <a:latin typeface="ITC Avant Garde Std Bk" pitchFamily="34" charset="0"/>
              </a:rPr>
              <a:t>Deliver </a:t>
            </a:r>
            <a:r>
              <a:rPr lang="en-US" sz="2400" b="1" i="1" dirty="0" smtClean="0">
                <a:solidFill>
                  <a:schemeClr val="tx1">
                    <a:lumMod val="50000"/>
                    <a:lumOff val="50000"/>
                  </a:schemeClr>
                </a:solidFill>
                <a:latin typeface="ITC Avant Garde Std Bk" pitchFamily="34" charset="0"/>
              </a:rPr>
              <a:t>message </a:t>
            </a:r>
            <a:r>
              <a:rPr lang="en-US" sz="2400" b="1" i="1" dirty="0">
                <a:solidFill>
                  <a:schemeClr val="tx1">
                    <a:lumMod val="50000"/>
                    <a:lumOff val="50000"/>
                  </a:schemeClr>
                </a:solidFill>
                <a:latin typeface="ITC Avant Garde Std Bk" pitchFamily="34" charset="0"/>
              </a:rPr>
              <a:t>to more than </a:t>
            </a:r>
            <a:r>
              <a:rPr lang="en-US" sz="2400" b="1" i="1" dirty="0" smtClean="0">
                <a:solidFill>
                  <a:schemeClr val="tx1">
                    <a:lumMod val="50000"/>
                    <a:lumOff val="50000"/>
                  </a:schemeClr>
                </a:solidFill>
                <a:latin typeface="ITC Avant Garde Std Bk" pitchFamily="34" charset="0"/>
              </a:rPr>
              <a:t>1.4 million </a:t>
            </a:r>
            <a:r>
              <a:rPr lang="en-US" sz="2400" b="1" i="1" dirty="0">
                <a:solidFill>
                  <a:schemeClr val="tx1">
                    <a:lumMod val="50000"/>
                    <a:lumOff val="50000"/>
                  </a:schemeClr>
                </a:solidFill>
                <a:latin typeface="ITC Avant Garde Std Bk" pitchFamily="34" charset="0"/>
              </a:rPr>
              <a:t>Canadians each year</a:t>
            </a:r>
          </a:p>
        </p:txBody>
      </p:sp>
      <p:pic>
        <p:nvPicPr>
          <p:cNvPr id="6" name="Picture 1"/>
          <p:cNvPicPr>
            <a:picLocks noGrp="1" noChangeAspect="1" noChangeArrowheads="1"/>
          </p:cNvPicPr>
          <p:nvPr>
            <p:ph sz="half" idx="2"/>
          </p:nvPr>
        </p:nvPicPr>
        <p:blipFill>
          <a:blip r:embed="rId3" cstate="print"/>
          <a:srcRect/>
          <a:stretch>
            <a:fillRect/>
          </a:stretch>
        </p:blipFill>
        <p:spPr bwMode="auto">
          <a:xfrm>
            <a:off x="5156646" y="2060848"/>
            <a:ext cx="3879850" cy="3581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38915">
                                            <p:txEl>
                                              <p:pRg st="0" end="0"/>
                                            </p:txEl>
                                          </p:spTgt>
                                        </p:tgtEl>
                                        <p:attrNameLst>
                                          <p:attrName>style.visibility</p:attrName>
                                        </p:attrNameLst>
                                      </p:cBhvr>
                                      <p:to>
                                        <p:strVal val="visible"/>
                                      </p:to>
                                    </p:set>
                                    <p:anim to="" calcmode="lin" valueType="num">
                                      <p:cBhvr>
                                        <p:cTn id="7" dur="1" fill="hold"/>
                                        <p:tgtEl>
                                          <p:spTgt spid="38915">
                                            <p:txEl>
                                              <p:pRg st="0" end="0"/>
                                            </p:txEl>
                                          </p:spTgt>
                                        </p:tgtEl>
                                        <p:attrNameLst>
                                          <p:attrName/>
                                        </p:attrNameLst>
                                      </p:cBhvr>
                                    </p:anim>
                                  </p:childTnLst>
                                </p:cTn>
                              </p:par>
                            </p:childTnLst>
                          </p:cTn>
                        </p:par>
                        <p:par>
                          <p:cTn id="8" fill="hold">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38915">
                                            <p:txEl>
                                              <p:pRg st="1" end="1"/>
                                            </p:txEl>
                                          </p:spTgt>
                                        </p:tgtEl>
                                        <p:attrNameLst>
                                          <p:attrName>style.visibility</p:attrName>
                                        </p:attrNameLst>
                                      </p:cBhvr>
                                      <p:to>
                                        <p:strVal val="visible"/>
                                      </p:to>
                                    </p:set>
                                    <p:anim to="" calcmode="lin" valueType="num">
                                      <p:cBhvr>
                                        <p:cTn id="11" dur="1" fill="hold"/>
                                        <p:tgtEl>
                                          <p:spTgt spid="3891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cstate="print"/>
          <a:srcRect/>
          <a:stretch>
            <a:fillRect/>
          </a:stretch>
        </p:blipFill>
        <p:spPr bwMode="auto">
          <a:xfrm>
            <a:off x="5410200" y="762000"/>
            <a:ext cx="1752600" cy="2293203"/>
          </a:xfrm>
          <a:prstGeom prst="rect">
            <a:avLst/>
          </a:prstGeom>
          <a:ln>
            <a:noFill/>
          </a:ln>
          <a:effectLst>
            <a:outerShdw blurRad="292100" dist="139700" dir="2700000" algn="tl" rotWithShape="0">
              <a:srgbClr val="333333">
                <a:alpha val="65000"/>
              </a:srgbClr>
            </a:outerShdw>
          </a:effectLst>
        </p:spPr>
      </p:pic>
      <p:pic>
        <p:nvPicPr>
          <p:cNvPr id="9" name="Picture 8" descr="Rover TYB.bmp"/>
          <p:cNvPicPr>
            <a:picLocks noChangeAspect="1"/>
          </p:cNvPicPr>
          <p:nvPr/>
        </p:nvPicPr>
        <p:blipFill>
          <a:blip r:embed="rId4" cstate="print"/>
          <a:stretch>
            <a:fillRect/>
          </a:stretch>
        </p:blipFill>
        <p:spPr>
          <a:xfrm>
            <a:off x="7239000" y="1066800"/>
            <a:ext cx="1658655" cy="2133600"/>
          </a:xfrm>
          <a:prstGeom prst="rect">
            <a:avLst/>
          </a:prstGeom>
          <a:ln>
            <a:noFill/>
          </a:ln>
          <a:effectLst>
            <a:outerShdw blurRad="292100" dist="139700" dir="2700000" algn="tl" rotWithShape="0">
              <a:srgbClr val="333333">
                <a:alpha val="65000"/>
              </a:srgbClr>
            </a:outerShdw>
          </a:effectLst>
        </p:spPr>
      </p:pic>
      <p:pic>
        <p:nvPicPr>
          <p:cNvPr id="38914" name="Content Placeholder 4" descr="CYMTG.png"/>
          <p:cNvPicPr>
            <a:picLocks noGrp="1" noChangeAspect="1"/>
          </p:cNvPicPr>
          <p:nvPr>
            <p:ph idx="1"/>
          </p:nvPr>
        </p:nvPicPr>
        <p:blipFill>
          <a:blip r:embed="rId5"/>
          <a:srcRect/>
          <a:stretch>
            <a:fillRect/>
          </a:stretch>
        </p:blipFill>
        <p:spPr>
          <a:xfrm>
            <a:off x="6934200" y="1676400"/>
            <a:ext cx="947738" cy="1966913"/>
          </a:xfrm>
          <a:prstGeom prst="rect">
            <a:avLst/>
          </a:prstGeom>
          <a:ln>
            <a:noFill/>
          </a:ln>
          <a:effectLst>
            <a:outerShdw blurRad="292100" dist="139700" dir="2700000" algn="tl" rotWithShape="0">
              <a:srgbClr val="333333">
                <a:alpha val="65000"/>
              </a:srgbClr>
            </a:outerShdw>
          </a:effectLst>
        </p:spPr>
      </p:pic>
      <p:sp>
        <p:nvSpPr>
          <p:cNvPr id="77826" name="Rectangle 2"/>
          <p:cNvSpPr>
            <a:spLocks noGrp="1" noChangeArrowheads="1"/>
          </p:cNvSpPr>
          <p:nvPr>
            <p:ph type="title"/>
          </p:nvPr>
        </p:nvSpPr>
        <p:spPr>
          <a:xfrm>
            <a:off x="457200" y="426368"/>
            <a:ext cx="8229600" cy="914400"/>
          </a:xfrm>
        </p:spPr>
        <p:txBody>
          <a:bodyPr>
            <a:normAutofit/>
          </a:bodyPr>
          <a:lstStyle/>
          <a:p>
            <a:pPr algn="l" eaLnBrk="1" hangingPunct="1">
              <a:defRPr/>
            </a:pPr>
            <a:r>
              <a:rPr lang="en-US" sz="4000" dirty="0" smtClean="0">
                <a:solidFill>
                  <a:srgbClr val="C00000"/>
                </a:solidFill>
                <a:latin typeface="ITC Avant Garde Std Bk" pitchFamily="34" charset="0"/>
              </a:rPr>
              <a:t>OL - </a:t>
            </a:r>
            <a:r>
              <a:rPr lang="en-US" sz="3200" i="1" dirty="0" smtClean="0">
                <a:solidFill>
                  <a:srgbClr val="C00000"/>
                </a:solidFill>
                <a:latin typeface="ITC Avant Garde Std Bk" pitchFamily="34" charset="0"/>
              </a:rPr>
              <a:t>Materials</a:t>
            </a:r>
            <a:endParaRPr lang="en-US" sz="3200" i="1" dirty="0">
              <a:solidFill>
                <a:srgbClr val="C00000"/>
              </a:solidFill>
              <a:latin typeface="ITC Avant Garde Std Bk" pitchFamily="34" charset="0"/>
            </a:endParaRPr>
          </a:p>
        </p:txBody>
      </p:sp>
      <p:sp>
        <p:nvSpPr>
          <p:cNvPr id="38916" name="Rectangle 3"/>
          <p:cNvSpPr>
            <a:spLocks noGrp="1" noChangeArrowheads="1"/>
          </p:cNvSpPr>
          <p:nvPr>
            <p:ph type="body" sz="half" idx="1"/>
          </p:nvPr>
        </p:nvSpPr>
        <p:spPr>
          <a:xfrm>
            <a:off x="730870" y="1268760"/>
            <a:ext cx="4921250" cy="4906963"/>
          </a:xfrm>
        </p:spPr>
        <p:txBody>
          <a:bodyPr>
            <a:normAutofit fontScale="92500" lnSpcReduction="10000"/>
          </a:bodyPr>
          <a:lstStyle/>
          <a:p>
            <a:pPr eaLnBrk="1" hangingPunct="1"/>
            <a:r>
              <a:rPr lang="en-US" sz="2500" dirty="0" smtClean="0">
                <a:solidFill>
                  <a:schemeClr val="tx1">
                    <a:lumMod val="50000"/>
                    <a:lumOff val="50000"/>
                  </a:schemeClr>
                </a:solidFill>
                <a:latin typeface="ITC Avant Garde Std Bk" pitchFamily="34" charset="0"/>
              </a:rPr>
              <a:t>OL Brochure</a:t>
            </a:r>
          </a:p>
          <a:p>
            <a:pPr eaLnBrk="1" hangingPunct="1"/>
            <a:r>
              <a:rPr lang="en-US" sz="2500" dirty="0" smtClean="0">
                <a:solidFill>
                  <a:schemeClr val="tx1">
                    <a:lumMod val="50000"/>
                    <a:lumOff val="50000"/>
                  </a:schemeClr>
                </a:solidFill>
                <a:latin typeface="ITC Avant Garde Std Bk" pitchFamily="34" charset="0"/>
              </a:rPr>
              <a:t>Public-Rail Safety Guide</a:t>
            </a:r>
          </a:p>
          <a:p>
            <a:pPr lvl="1" eaLnBrk="1" hangingPunct="1"/>
            <a:r>
              <a:rPr lang="en-US" sz="2200" i="1" dirty="0" smtClean="0">
                <a:solidFill>
                  <a:schemeClr val="tx1">
                    <a:lumMod val="50000"/>
                    <a:lumOff val="50000"/>
                  </a:schemeClr>
                </a:solidFill>
                <a:latin typeface="ITC Avant Garde Std Bk" pitchFamily="34" charset="0"/>
              </a:rPr>
              <a:t>Including Specific Tips for;</a:t>
            </a:r>
          </a:p>
          <a:p>
            <a:pPr lvl="2" eaLnBrk="1" hangingPunct="1"/>
            <a:r>
              <a:rPr lang="en-US" sz="1800" i="1" dirty="0" smtClean="0">
                <a:solidFill>
                  <a:schemeClr val="tx1">
                    <a:lumMod val="50000"/>
                    <a:lumOff val="50000"/>
                  </a:schemeClr>
                </a:solidFill>
                <a:latin typeface="ITC Avant Garde Std Bk" pitchFamily="34" charset="0"/>
              </a:rPr>
              <a:t>Professional Truck Drivers</a:t>
            </a:r>
          </a:p>
          <a:p>
            <a:pPr lvl="2" eaLnBrk="1" hangingPunct="1"/>
            <a:r>
              <a:rPr lang="en-US" sz="1800" i="1" dirty="0" smtClean="0">
                <a:solidFill>
                  <a:schemeClr val="tx1">
                    <a:lumMod val="50000"/>
                    <a:lumOff val="50000"/>
                  </a:schemeClr>
                </a:solidFill>
                <a:latin typeface="ITC Avant Garde Std Bk" pitchFamily="34" charset="0"/>
              </a:rPr>
              <a:t>School Bus Drivers</a:t>
            </a:r>
          </a:p>
          <a:p>
            <a:pPr lvl="2" eaLnBrk="1" hangingPunct="1"/>
            <a:r>
              <a:rPr lang="en-US" sz="1800" i="1" dirty="0" smtClean="0">
                <a:solidFill>
                  <a:schemeClr val="tx1">
                    <a:lumMod val="50000"/>
                    <a:lumOff val="50000"/>
                  </a:schemeClr>
                </a:solidFill>
                <a:latin typeface="ITC Avant Garde Std Bk" pitchFamily="34" charset="0"/>
              </a:rPr>
              <a:t>Emergency Responders</a:t>
            </a:r>
          </a:p>
          <a:p>
            <a:pPr lvl="2" eaLnBrk="1" hangingPunct="1"/>
            <a:r>
              <a:rPr lang="en-US" sz="1800" i="1" dirty="0" smtClean="0">
                <a:solidFill>
                  <a:schemeClr val="tx1">
                    <a:lumMod val="50000"/>
                    <a:lumOff val="50000"/>
                  </a:schemeClr>
                </a:solidFill>
                <a:latin typeface="ITC Avant Garde Std Bk" pitchFamily="34" charset="0"/>
              </a:rPr>
              <a:t>Commuters &amp; Passengers</a:t>
            </a:r>
          </a:p>
          <a:p>
            <a:pPr lvl="2" eaLnBrk="1" hangingPunct="1"/>
            <a:r>
              <a:rPr lang="en-US" sz="1800" i="1" dirty="0" smtClean="0">
                <a:solidFill>
                  <a:schemeClr val="tx1">
                    <a:lumMod val="50000"/>
                    <a:lumOff val="50000"/>
                  </a:schemeClr>
                </a:solidFill>
                <a:latin typeface="ITC Avant Garde Std Bk" pitchFamily="34" charset="0"/>
              </a:rPr>
              <a:t>Cyclists</a:t>
            </a:r>
          </a:p>
          <a:p>
            <a:pPr lvl="2" eaLnBrk="1" hangingPunct="1"/>
            <a:r>
              <a:rPr lang="en-US" sz="1800" i="1" dirty="0" smtClean="0">
                <a:solidFill>
                  <a:schemeClr val="tx1">
                    <a:lumMod val="50000"/>
                    <a:lumOff val="50000"/>
                  </a:schemeClr>
                </a:solidFill>
                <a:latin typeface="ITC Avant Garde Std Bk" pitchFamily="34" charset="0"/>
              </a:rPr>
              <a:t>Farm Machinery Operators</a:t>
            </a:r>
          </a:p>
          <a:p>
            <a:pPr lvl="2" eaLnBrk="1" hangingPunct="1"/>
            <a:r>
              <a:rPr lang="en-US" sz="1800" i="1" dirty="0" smtClean="0">
                <a:solidFill>
                  <a:schemeClr val="tx1">
                    <a:lumMod val="50000"/>
                    <a:lumOff val="50000"/>
                  </a:schemeClr>
                </a:solidFill>
                <a:latin typeface="ITC Avant Garde Std Bk" pitchFamily="34" charset="0"/>
              </a:rPr>
              <a:t>Parents &amp; Caregivers</a:t>
            </a:r>
          </a:p>
          <a:p>
            <a:pPr lvl="2" eaLnBrk="1" hangingPunct="1"/>
            <a:r>
              <a:rPr lang="en-US" sz="1800" i="1" dirty="0" smtClean="0">
                <a:solidFill>
                  <a:schemeClr val="tx1">
                    <a:lumMod val="50000"/>
                    <a:lumOff val="50000"/>
                  </a:schemeClr>
                </a:solidFill>
                <a:latin typeface="ITC Avant Garde Std Bk" pitchFamily="34" charset="0"/>
              </a:rPr>
              <a:t>ATV &amp; Snowmobile Operators</a:t>
            </a:r>
          </a:p>
          <a:p>
            <a:pPr lvl="2" eaLnBrk="1" hangingPunct="1"/>
            <a:r>
              <a:rPr lang="en-US" sz="1800" i="1" dirty="0" smtClean="0">
                <a:solidFill>
                  <a:schemeClr val="tx1">
                    <a:lumMod val="50000"/>
                    <a:lumOff val="50000"/>
                  </a:schemeClr>
                </a:solidFill>
                <a:latin typeface="ITC Avant Garde Std Bk" pitchFamily="34" charset="0"/>
              </a:rPr>
              <a:t>Rail Fans </a:t>
            </a:r>
          </a:p>
          <a:p>
            <a:pPr eaLnBrk="1" hangingPunct="1"/>
            <a:r>
              <a:rPr lang="en-US" sz="2400" dirty="0" smtClean="0">
                <a:solidFill>
                  <a:schemeClr val="tx1">
                    <a:lumMod val="50000"/>
                    <a:lumOff val="50000"/>
                  </a:schemeClr>
                </a:solidFill>
                <a:latin typeface="ITC Avant Garde Std Bk" pitchFamily="34" charset="0"/>
              </a:rPr>
              <a:t>Can you Make the Grade?</a:t>
            </a:r>
          </a:p>
          <a:p>
            <a:pPr eaLnBrk="1" hangingPunct="1"/>
            <a:r>
              <a:rPr lang="en-US" sz="2400" dirty="0" smtClean="0">
                <a:solidFill>
                  <a:schemeClr val="tx1">
                    <a:lumMod val="50000"/>
                    <a:lumOff val="50000"/>
                  </a:schemeClr>
                </a:solidFill>
                <a:latin typeface="ITC Avant Garde Std Bk" pitchFamily="34" charset="0"/>
              </a:rPr>
              <a:t>Children Activity books</a:t>
            </a:r>
          </a:p>
          <a:p>
            <a:r>
              <a:rPr lang="en-US" sz="2400" i="1" dirty="0" smtClean="0">
                <a:solidFill>
                  <a:schemeClr val="tx1">
                    <a:lumMod val="50000"/>
                    <a:lumOff val="50000"/>
                  </a:schemeClr>
                </a:solidFill>
                <a:latin typeface="ITC Avant Garde Std Bk" pitchFamily="34" charset="0"/>
              </a:rPr>
              <a:t>…and more</a:t>
            </a:r>
          </a:p>
        </p:txBody>
      </p:sp>
      <p:pic>
        <p:nvPicPr>
          <p:cNvPr id="38917" name="Picture 5" descr="SAVE0025"/>
          <p:cNvPicPr>
            <a:picLocks noChangeAspect="1" noChangeArrowheads="1"/>
          </p:cNvPicPr>
          <p:nvPr/>
        </p:nvPicPr>
        <p:blipFill>
          <a:blip r:embed="rId6"/>
          <a:srcRect/>
          <a:stretch>
            <a:fillRect/>
          </a:stretch>
        </p:blipFill>
        <p:spPr bwMode="auto">
          <a:xfrm>
            <a:off x="5562600" y="2209800"/>
            <a:ext cx="1346200" cy="2109788"/>
          </a:xfrm>
          <a:prstGeom prst="rect">
            <a:avLst/>
          </a:prstGeom>
          <a:ln>
            <a:noFill/>
          </a:ln>
          <a:effectLst>
            <a:outerShdw blurRad="292100" dist="139700" dir="2700000" algn="tl" rotWithShape="0">
              <a:srgbClr val="333333">
                <a:alpha val="65000"/>
              </a:srgbClr>
            </a:outerShdw>
          </a:effectLst>
        </p:spPr>
      </p:pic>
      <p:pic>
        <p:nvPicPr>
          <p:cNvPr id="38918" name="Picture 6" descr="SAVE0027"/>
          <p:cNvPicPr>
            <a:picLocks noChangeAspect="1" noChangeArrowheads="1"/>
          </p:cNvPicPr>
          <p:nvPr/>
        </p:nvPicPr>
        <p:blipFill>
          <a:blip r:embed="rId7"/>
          <a:srcRect/>
          <a:stretch>
            <a:fillRect/>
          </a:stretch>
        </p:blipFill>
        <p:spPr bwMode="auto">
          <a:xfrm>
            <a:off x="5943600" y="3733800"/>
            <a:ext cx="1374775" cy="2100263"/>
          </a:xfrm>
          <a:prstGeom prst="rect">
            <a:avLst/>
          </a:prstGeom>
          <a:ln>
            <a:noFill/>
          </a:ln>
          <a:effectLst>
            <a:outerShdw blurRad="292100" dist="139700" dir="2700000" algn="tl" rotWithShape="0">
              <a:srgbClr val="333333">
                <a:alpha val="65000"/>
              </a:srgbClr>
            </a:outerShdw>
          </a:effectLst>
        </p:spPr>
      </p:pic>
      <p:pic>
        <p:nvPicPr>
          <p:cNvPr id="38919" name="Picture 7" descr="SAVE0028"/>
          <p:cNvPicPr>
            <a:picLocks noChangeAspect="1" noChangeArrowheads="1"/>
          </p:cNvPicPr>
          <p:nvPr/>
        </p:nvPicPr>
        <p:blipFill>
          <a:blip r:embed="rId8"/>
          <a:srcRect/>
          <a:stretch>
            <a:fillRect/>
          </a:stretch>
        </p:blipFill>
        <p:spPr bwMode="auto">
          <a:xfrm>
            <a:off x="6858000" y="3276600"/>
            <a:ext cx="1412875" cy="2133600"/>
          </a:xfrm>
          <a:prstGeom prst="rect">
            <a:avLst/>
          </a:prstGeom>
          <a:ln>
            <a:noFill/>
          </a:ln>
          <a:effectLst>
            <a:outerShdw blurRad="292100" dist="139700" dir="2700000" algn="tl" rotWithShape="0">
              <a:srgbClr val="333333">
                <a:alpha val="65000"/>
              </a:srgbClr>
            </a:outerShdw>
          </a:effectLst>
        </p:spPr>
      </p:pic>
      <p:pic>
        <p:nvPicPr>
          <p:cNvPr id="38920" name="Picture 8" descr="SAVE0026"/>
          <p:cNvPicPr>
            <a:picLocks noChangeAspect="1" noChangeArrowheads="1"/>
          </p:cNvPicPr>
          <p:nvPr/>
        </p:nvPicPr>
        <p:blipFill>
          <a:blip r:embed="rId9"/>
          <a:srcRect/>
          <a:stretch>
            <a:fillRect/>
          </a:stretch>
        </p:blipFill>
        <p:spPr bwMode="auto">
          <a:xfrm>
            <a:off x="7467600" y="3581400"/>
            <a:ext cx="1274763" cy="2133600"/>
          </a:xfrm>
          <a:prstGeom prst="rect">
            <a:avLst/>
          </a:prstGeom>
          <a:ln>
            <a:noFill/>
          </a:ln>
          <a:effectLst>
            <a:outerShdw blurRad="292100" dist="139700" dir="2700000" algn="tl" rotWithShape="0">
              <a:srgbClr val="333333">
                <a:alpha val="65000"/>
              </a:srgbClr>
            </a:outerShdw>
          </a:effectLst>
        </p:spPr>
      </p:pic>
      <p:pic>
        <p:nvPicPr>
          <p:cNvPr id="11" name="Picture 10"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10"/>
              <a:stretch>
                <a:fillRect/>
              </a:stretch>
            </p:blipFill>
          </mc:Choice>
          <mc:Fallback>
            <p:blipFill>
              <a:blip r:embed="rId11"/>
              <a:stretch>
                <a:fillRect/>
              </a:stretch>
            </p:blipFill>
          </mc:Fallback>
        </mc:AlternateContent>
        <p:spPr>
          <a:xfrm>
            <a:off x="467544" y="5949280"/>
            <a:ext cx="974252" cy="52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Effect transition="in" filter="wheel(4)">
                                      <p:cBhvr>
                                        <p:cTn id="7" dur="1000"/>
                                        <p:tgtEl>
                                          <p:spTgt spid="38916">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8916">
                                            <p:txEl>
                                              <p:pRg st="1" end="1"/>
                                            </p:txEl>
                                          </p:spTgt>
                                        </p:tgtEl>
                                        <p:attrNameLst>
                                          <p:attrName>style.visibility</p:attrName>
                                        </p:attrNameLst>
                                      </p:cBhvr>
                                      <p:to>
                                        <p:strVal val="visible"/>
                                      </p:to>
                                    </p:set>
                                    <p:animEffect transition="in" filter="wheel(4)">
                                      <p:cBhvr>
                                        <p:cTn id="10" dur="1000"/>
                                        <p:tgtEl>
                                          <p:spTgt spid="38916">
                                            <p:txEl>
                                              <p:pRg st="1" end="1"/>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38916">
                                            <p:txEl>
                                              <p:pRg st="2" end="2"/>
                                            </p:txEl>
                                          </p:spTgt>
                                        </p:tgtEl>
                                        <p:attrNameLst>
                                          <p:attrName>style.visibility</p:attrName>
                                        </p:attrNameLst>
                                      </p:cBhvr>
                                      <p:to>
                                        <p:strVal val="visible"/>
                                      </p:to>
                                    </p:set>
                                    <p:animEffect transition="in" filter="wheel(4)">
                                      <p:cBhvr>
                                        <p:cTn id="13" dur="1000"/>
                                        <p:tgtEl>
                                          <p:spTgt spid="38916">
                                            <p:txEl>
                                              <p:pRg st="2" end="2"/>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38916">
                                            <p:txEl>
                                              <p:pRg st="3" end="3"/>
                                            </p:txEl>
                                          </p:spTgt>
                                        </p:tgtEl>
                                        <p:attrNameLst>
                                          <p:attrName>style.visibility</p:attrName>
                                        </p:attrNameLst>
                                      </p:cBhvr>
                                      <p:to>
                                        <p:strVal val="visible"/>
                                      </p:to>
                                    </p:set>
                                    <p:animEffect transition="in" filter="wheel(4)">
                                      <p:cBhvr>
                                        <p:cTn id="16" dur="1000"/>
                                        <p:tgtEl>
                                          <p:spTgt spid="38916">
                                            <p:txEl>
                                              <p:pRg st="3" end="3"/>
                                            </p:txEl>
                                          </p:spTgt>
                                        </p:tgtEl>
                                      </p:cBhvr>
                                    </p:animEffect>
                                  </p:childTnLst>
                                </p:cTn>
                              </p:par>
                              <p:par>
                                <p:cTn id="17" presetID="21" presetClass="entr" presetSubtype="4" fill="hold" nodeType="withEffect">
                                  <p:stCondLst>
                                    <p:cond delay="0"/>
                                  </p:stCondLst>
                                  <p:childTnLst>
                                    <p:set>
                                      <p:cBhvr>
                                        <p:cTn id="18" dur="1" fill="hold">
                                          <p:stCondLst>
                                            <p:cond delay="0"/>
                                          </p:stCondLst>
                                        </p:cTn>
                                        <p:tgtEl>
                                          <p:spTgt spid="38916">
                                            <p:txEl>
                                              <p:pRg st="4" end="4"/>
                                            </p:txEl>
                                          </p:spTgt>
                                        </p:tgtEl>
                                        <p:attrNameLst>
                                          <p:attrName>style.visibility</p:attrName>
                                        </p:attrNameLst>
                                      </p:cBhvr>
                                      <p:to>
                                        <p:strVal val="visible"/>
                                      </p:to>
                                    </p:set>
                                    <p:animEffect transition="in" filter="wheel(4)">
                                      <p:cBhvr>
                                        <p:cTn id="19" dur="1000"/>
                                        <p:tgtEl>
                                          <p:spTgt spid="38916">
                                            <p:txEl>
                                              <p:pRg st="4" end="4"/>
                                            </p:txEl>
                                          </p:spTgt>
                                        </p:tgtEl>
                                      </p:cBhvr>
                                    </p:animEffect>
                                  </p:childTnLst>
                                </p:cTn>
                              </p:par>
                              <p:par>
                                <p:cTn id="20" presetID="21" presetClass="entr" presetSubtype="4" fill="hold" nodeType="withEffect">
                                  <p:stCondLst>
                                    <p:cond delay="0"/>
                                  </p:stCondLst>
                                  <p:childTnLst>
                                    <p:set>
                                      <p:cBhvr>
                                        <p:cTn id="21" dur="1" fill="hold">
                                          <p:stCondLst>
                                            <p:cond delay="0"/>
                                          </p:stCondLst>
                                        </p:cTn>
                                        <p:tgtEl>
                                          <p:spTgt spid="38916">
                                            <p:txEl>
                                              <p:pRg st="5" end="5"/>
                                            </p:txEl>
                                          </p:spTgt>
                                        </p:tgtEl>
                                        <p:attrNameLst>
                                          <p:attrName>style.visibility</p:attrName>
                                        </p:attrNameLst>
                                      </p:cBhvr>
                                      <p:to>
                                        <p:strVal val="visible"/>
                                      </p:to>
                                    </p:set>
                                    <p:animEffect transition="in" filter="wheel(4)">
                                      <p:cBhvr>
                                        <p:cTn id="22" dur="1000"/>
                                        <p:tgtEl>
                                          <p:spTgt spid="38916">
                                            <p:txEl>
                                              <p:pRg st="5" end="5"/>
                                            </p:txEl>
                                          </p:spTgt>
                                        </p:tgtEl>
                                      </p:cBhvr>
                                    </p:animEffect>
                                  </p:childTnLst>
                                </p:cTn>
                              </p:par>
                              <p:par>
                                <p:cTn id="23" presetID="21" presetClass="entr" presetSubtype="4" fill="hold" nodeType="withEffect">
                                  <p:stCondLst>
                                    <p:cond delay="0"/>
                                  </p:stCondLst>
                                  <p:childTnLst>
                                    <p:set>
                                      <p:cBhvr>
                                        <p:cTn id="24" dur="1" fill="hold">
                                          <p:stCondLst>
                                            <p:cond delay="0"/>
                                          </p:stCondLst>
                                        </p:cTn>
                                        <p:tgtEl>
                                          <p:spTgt spid="38916">
                                            <p:txEl>
                                              <p:pRg st="6" end="6"/>
                                            </p:txEl>
                                          </p:spTgt>
                                        </p:tgtEl>
                                        <p:attrNameLst>
                                          <p:attrName>style.visibility</p:attrName>
                                        </p:attrNameLst>
                                      </p:cBhvr>
                                      <p:to>
                                        <p:strVal val="visible"/>
                                      </p:to>
                                    </p:set>
                                    <p:animEffect transition="in" filter="wheel(4)">
                                      <p:cBhvr>
                                        <p:cTn id="25" dur="1000"/>
                                        <p:tgtEl>
                                          <p:spTgt spid="38916">
                                            <p:txEl>
                                              <p:pRg st="6" end="6"/>
                                            </p:txEl>
                                          </p:spTgt>
                                        </p:tgtEl>
                                      </p:cBhvr>
                                    </p:animEffect>
                                  </p:childTnLst>
                                </p:cTn>
                              </p:par>
                              <p:par>
                                <p:cTn id="26" presetID="21" presetClass="entr" presetSubtype="4" fill="hold" nodeType="withEffect">
                                  <p:stCondLst>
                                    <p:cond delay="0"/>
                                  </p:stCondLst>
                                  <p:childTnLst>
                                    <p:set>
                                      <p:cBhvr>
                                        <p:cTn id="27" dur="1" fill="hold">
                                          <p:stCondLst>
                                            <p:cond delay="0"/>
                                          </p:stCondLst>
                                        </p:cTn>
                                        <p:tgtEl>
                                          <p:spTgt spid="38916">
                                            <p:txEl>
                                              <p:pRg st="7" end="7"/>
                                            </p:txEl>
                                          </p:spTgt>
                                        </p:tgtEl>
                                        <p:attrNameLst>
                                          <p:attrName>style.visibility</p:attrName>
                                        </p:attrNameLst>
                                      </p:cBhvr>
                                      <p:to>
                                        <p:strVal val="visible"/>
                                      </p:to>
                                    </p:set>
                                    <p:animEffect transition="in" filter="wheel(4)">
                                      <p:cBhvr>
                                        <p:cTn id="28" dur="1000"/>
                                        <p:tgtEl>
                                          <p:spTgt spid="38916">
                                            <p:txEl>
                                              <p:pRg st="7" end="7"/>
                                            </p:txEl>
                                          </p:spTgt>
                                        </p:tgtEl>
                                      </p:cBhvr>
                                    </p:animEffect>
                                  </p:childTnLst>
                                </p:cTn>
                              </p:par>
                              <p:par>
                                <p:cTn id="29" presetID="21" presetClass="entr" presetSubtype="4" fill="hold" nodeType="withEffect">
                                  <p:stCondLst>
                                    <p:cond delay="0"/>
                                  </p:stCondLst>
                                  <p:childTnLst>
                                    <p:set>
                                      <p:cBhvr>
                                        <p:cTn id="30" dur="1" fill="hold">
                                          <p:stCondLst>
                                            <p:cond delay="0"/>
                                          </p:stCondLst>
                                        </p:cTn>
                                        <p:tgtEl>
                                          <p:spTgt spid="38916">
                                            <p:txEl>
                                              <p:pRg st="8" end="8"/>
                                            </p:txEl>
                                          </p:spTgt>
                                        </p:tgtEl>
                                        <p:attrNameLst>
                                          <p:attrName>style.visibility</p:attrName>
                                        </p:attrNameLst>
                                      </p:cBhvr>
                                      <p:to>
                                        <p:strVal val="visible"/>
                                      </p:to>
                                    </p:set>
                                    <p:animEffect transition="in" filter="wheel(4)">
                                      <p:cBhvr>
                                        <p:cTn id="31" dur="1000"/>
                                        <p:tgtEl>
                                          <p:spTgt spid="38916">
                                            <p:txEl>
                                              <p:pRg st="8" end="8"/>
                                            </p:txEl>
                                          </p:spTgt>
                                        </p:tgtEl>
                                      </p:cBhvr>
                                    </p:animEffect>
                                  </p:childTnLst>
                                </p:cTn>
                              </p:par>
                              <p:par>
                                <p:cTn id="32" presetID="21" presetClass="entr" presetSubtype="4" fill="hold" nodeType="withEffect">
                                  <p:stCondLst>
                                    <p:cond delay="0"/>
                                  </p:stCondLst>
                                  <p:childTnLst>
                                    <p:set>
                                      <p:cBhvr>
                                        <p:cTn id="33" dur="1" fill="hold">
                                          <p:stCondLst>
                                            <p:cond delay="0"/>
                                          </p:stCondLst>
                                        </p:cTn>
                                        <p:tgtEl>
                                          <p:spTgt spid="38916">
                                            <p:txEl>
                                              <p:pRg st="9" end="9"/>
                                            </p:txEl>
                                          </p:spTgt>
                                        </p:tgtEl>
                                        <p:attrNameLst>
                                          <p:attrName>style.visibility</p:attrName>
                                        </p:attrNameLst>
                                      </p:cBhvr>
                                      <p:to>
                                        <p:strVal val="visible"/>
                                      </p:to>
                                    </p:set>
                                    <p:animEffect transition="in" filter="wheel(4)">
                                      <p:cBhvr>
                                        <p:cTn id="34" dur="1000"/>
                                        <p:tgtEl>
                                          <p:spTgt spid="38916">
                                            <p:txEl>
                                              <p:pRg st="9" end="9"/>
                                            </p:txEl>
                                          </p:spTgt>
                                        </p:tgtEl>
                                      </p:cBhvr>
                                    </p:animEffect>
                                  </p:childTnLst>
                                </p:cTn>
                              </p:par>
                              <p:par>
                                <p:cTn id="35" presetID="21" presetClass="entr" presetSubtype="4" fill="hold" nodeType="withEffect">
                                  <p:stCondLst>
                                    <p:cond delay="0"/>
                                  </p:stCondLst>
                                  <p:childTnLst>
                                    <p:set>
                                      <p:cBhvr>
                                        <p:cTn id="36" dur="1" fill="hold">
                                          <p:stCondLst>
                                            <p:cond delay="0"/>
                                          </p:stCondLst>
                                        </p:cTn>
                                        <p:tgtEl>
                                          <p:spTgt spid="38916">
                                            <p:txEl>
                                              <p:pRg st="10" end="10"/>
                                            </p:txEl>
                                          </p:spTgt>
                                        </p:tgtEl>
                                        <p:attrNameLst>
                                          <p:attrName>style.visibility</p:attrName>
                                        </p:attrNameLst>
                                      </p:cBhvr>
                                      <p:to>
                                        <p:strVal val="visible"/>
                                      </p:to>
                                    </p:set>
                                    <p:animEffect transition="in" filter="wheel(4)">
                                      <p:cBhvr>
                                        <p:cTn id="37" dur="1000"/>
                                        <p:tgtEl>
                                          <p:spTgt spid="38916">
                                            <p:txEl>
                                              <p:pRg st="10" end="10"/>
                                            </p:txEl>
                                          </p:spTgt>
                                        </p:tgtEl>
                                      </p:cBhvr>
                                    </p:animEffect>
                                  </p:childTnLst>
                                </p:cTn>
                              </p:par>
                              <p:par>
                                <p:cTn id="38" presetID="21" presetClass="entr" presetSubtype="4" fill="hold" nodeType="withEffect">
                                  <p:stCondLst>
                                    <p:cond delay="0"/>
                                  </p:stCondLst>
                                  <p:childTnLst>
                                    <p:set>
                                      <p:cBhvr>
                                        <p:cTn id="39" dur="1" fill="hold">
                                          <p:stCondLst>
                                            <p:cond delay="0"/>
                                          </p:stCondLst>
                                        </p:cTn>
                                        <p:tgtEl>
                                          <p:spTgt spid="38916">
                                            <p:txEl>
                                              <p:pRg st="11" end="11"/>
                                            </p:txEl>
                                          </p:spTgt>
                                        </p:tgtEl>
                                        <p:attrNameLst>
                                          <p:attrName>style.visibility</p:attrName>
                                        </p:attrNameLst>
                                      </p:cBhvr>
                                      <p:to>
                                        <p:strVal val="visible"/>
                                      </p:to>
                                    </p:set>
                                    <p:animEffect transition="in" filter="wheel(4)">
                                      <p:cBhvr>
                                        <p:cTn id="40" dur="1000"/>
                                        <p:tgtEl>
                                          <p:spTgt spid="38916">
                                            <p:txEl>
                                              <p:pRg st="11" end="11"/>
                                            </p:txEl>
                                          </p:spTgt>
                                        </p:tgtEl>
                                      </p:cBhvr>
                                    </p:animEffect>
                                  </p:childTnLst>
                                </p:cTn>
                              </p:par>
                              <p:par>
                                <p:cTn id="41" presetID="21" presetClass="entr" presetSubtype="4" fill="hold" nodeType="withEffect">
                                  <p:stCondLst>
                                    <p:cond delay="0"/>
                                  </p:stCondLst>
                                  <p:childTnLst>
                                    <p:set>
                                      <p:cBhvr>
                                        <p:cTn id="42" dur="1" fill="hold">
                                          <p:stCondLst>
                                            <p:cond delay="0"/>
                                          </p:stCondLst>
                                        </p:cTn>
                                        <p:tgtEl>
                                          <p:spTgt spid="38916">
                                            <p:txEl>
                                              <p:pRg st="12" end="12"/>
                                            </p:txEl>
                                          </p:spTgt>
                                        </p:tgtEl>
                                        <p:attrNameLst>
                                          <p:attrName>style.visibility</p:attrName>
                                        </p:attrNameLst>
                                      </p:cBhvr>
                                      <p:to>
                                        <p:strVal val="visible"/>
                                      </p:to>
                                    </p:set>
                                    <p:animEffect transition="in" filter="wheel(4)">
                                      <p:cBhvr>
                                        <p:cTn id="43" dur="1000"/>
                                        <p:tgtEl>
                                          <p:spTgt spid="38916">
                                            <p:txEl>
                                              <p:pRg st="12" end="12"/>
                                            </p:txEl>
                                          </p:spTgt>
                                        </p:tgtEl>
                                      </p:cBhvr>
                                    </p:animEffect>
                                  </p:childTnLst>
                                </p:cTn>
                              </p:par>
                              <p:par>
                                <p:cTn id="44" presetID="21" presetClass="entr" presetSubtype="4" fill="hold" nodeType="withEffect">
                                  <p:stCondLst>
                                    <p:cond delay="0"/>
                                  </p:stCondLst>
                                  <p:childTnLst>
                                    <p:set>
                                      <p:cBhvr>
                                        <p:cTn id="45" dur="1" fill="hold">
                                          <p:stCondLst>
                                            <p:cond delay="0"/>
                                          </p:stCondLst>
                                        </p:cTn>
                                        <p:tgtEl>
                                          <p:spTgt spid="38916">
                                            <p:txEl>
                                              <p:pRg st="13" end="13"/>
                                            </p:txEl>
                                          </p:spTgt>
                                        </p:tgtEl>
                                        <p:attrNameLst>
                                          <p:attrName>style.visibility</p:attrName>
                                        </p:attrNameLst>
                                      </p:cBhvr>
                                      <p:to>
                                        <p:strVal val="visible"/>
                                      </p:to>
                                    </p:set>
                                    <p:animEffect transition="in" filter="wheel(4)">
                                      <p:cBhvr>
                                        <p:cTn id="46" dur="1000"/>
                                        <p:tgtEl>
                                          <p:spTgt spid="38916">
                                            <p:txEl>
                                              <p:pRg st="13" end="13"/>
                                            </p:txEl>
                                          </p:spTgt>
                                        </p:tgtEl>
                                      </p:cBhvr>
                                    </p:animEffect>
                                  </p:childTnLst>
                                </p:cTn>
                              </p:par>
                              <p:par>
                                <p:cTn id="47" presetID="21" presetClass="entr" presetSubtype="4" fill="hold" nodeType="withEffect">
                                  <p:stCondLst>
                                    <p:cond delay="0"/>
                                  </p:stCondLst>
                                  <p:childTnLst>
                                    <p:set>
                                      <p:cBhvr>
                                        <p:cTn id="48" dur="1" fill="hold">
                                          <p:stCondLst>
                                            <p:cond delay="0"/>
                                          </p:stCondLst>
                                        </p:cTn>
                                        <p:tgtEl>
                                          <p:spTgt spid="38916">
                                            <p:txEl>
                                              <p:pRg st="14" end="14"/>
                                            </p:txEl>
                                          </p:spTgt>
                                        </p:tgtEl>
                                        <p:attrNameLst>
                                          <p:attrName>style.visibility</p:attrName>
                                        </p:attrNameLst>
                                      </p:cBhvr>
                                      <p:to>
                                        <p:strVal val="visible"/>
                                      </p:to>
                                    </p:set>
                                    <p:animEffect transition="in" filter="wheel(4)">
                                      <p:cBhvr>
                                        <p:cTn id="49" dur="1000"/>
                                        <p:tgtEl>
                                          <p:spTgt spid="38916">
                                            <p:txEl>
                                              <p:pRg st="14" end="14"/>
                                            </p:txEl>
                                          </p:spTgt>
                                        </p:tgtEl>
                                      </p:cBhvr>
                                    </p:animEffect>
                                  </p:childTnLst>
                                </p:cTn>
                              </p:par>
                              <p:par>
                                <p:cTn id="50" presetID="9" presetClass="entr" presetSubtype="0" fill="hold" nodeType="withEffect">
                                  <p:stCondLst>
                                    <p:cond delay="0"/>
                                  </p:stCondLst>
                                  <p:childTnLst>
                                    <p:set>
                                      <p:cBhvr>
                                        <p:cTn id="51" dur="1" fill="hold">
                                          <p:stCondLst>
                                            <p:cond delay="0"/>
                                          </p:stCondLst>
                                        </p:cTn>
                                        <p:tgtEl>
                                          <p:spTgt spid="111618"/>
                                        </p:tgtEl>
                                        <p:attrNameLst>
                                          <p:attrName>style.visibility</p:attrName>
                                        </p:attrNameLst>
                                      </p:cBhvr>
                                      <p:to>
                                        <p:strVal val="visible"/>
                                      </p:to>
                                    </p:set>
                                    <p:animEffect transition="in" filter="dissolve">
                                      <p:cBhvr>
                                        <p:cTn id="52" dur="500"/>
                                        <p:tgtEl>
                                          <p:spTgt spid="111618"/>
                                        </p:tgtEl>
                                      </p:cBhvr>
                                    </p:animEffect>
                                  </p:childTnLst>
                                </p:cTn>
                              </p:par>
                              <p:par>
                                <p:cTn id="53" presetID="9"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dissolve">
                                      <p:cBhvr>
                                        <p:cTn id="55" dur="500"/>
                                        <p:tgtEl>
                                          <p:spTgt spid="9"/>
                                        </p:tgtEl>
                                      </p:cBhvr>
                                    </p:animEffect>
                                  </p:childTnLst>
                                </p:cTn>
                              </p:par>
                              <p:par>
                                <p:cTn id="56" presetID="9" presetClass="entr" presetSubtype="0" fill="hold" nodeType="withEffect">
                                  <p:stCondLst>
                                    <p:cond delay="0"/>
                                  </p:stCondLst>
                                  <p:childTnLst>
                                    <p:set>
                                      <p:cBhvr>
                                        <p:cTn id="57" dur="1" fill="hold">
                                          <p:stCondLst>
                                            <p:cond delay="0"/>
                                          </p:stCondLst>
                                        </p:cTn>
                                        <p:tgtEl>
                                          <p:spTgt spid="38914"/>
                                        </p:tgtEl>
                                        <p:attrNameLst>
                                          <p:attrName>style.visibility</p:attrName>
                                        </p:attrNameLst>
                                      </p:cBhvr>
                                      <p:to>
                                        <p:strVal val="visible"/>
                                      </p:to>
                                    </p:set>
                                    <p:animEffect transition="in" filter="dissolve">
                                      <p:cBhvr>
                                        <p:cTn id="58" dur="500"/>
                                        <p:tgtEl>
                                          <p:spTgt spid="38914"/>
                                        </p:tgtEl>
                                      </p:cBhvr>
                                    </p:animEffect>
                                  </p:childTnLst>
                                </p:cTn>
                              </p:par>
                              <p:par>
                                <p:cTn id="59" presetID="9" presetClass="entr" presetSubtype="0" fill="hold" nodeType="withEffect">
                                  <p:stCondLst>
                                    <p:cond delay="0"/>
                                  </p:stCondLst>
                                  <p:childTnLst>
                                    <p:set>
                                      <p:cBhvr>
                                        <p:cTn id="60" dur="1" fill="hold">
                                          <p:stCondLst>
                                            <p:cond delay="0"/>
                                          </p:stCondLst>
                                        </p:cTn>
                                        <p:tgtEl>
                                          <p:spTgt spid="38917"/>
                                        </p:tgtEl>
                                        <p:attrNameLst>
                                          <p:attrName>style.visibility</p:attrName>
                                        </p:attrNameLst>
                                      </p:cBhvr>
                                      <p:to>
                                        <p:strVal val="visible"/>
                                      </p:to>
                                    </p:set>
                                    <p:animEffect transition="in" filter="dissolve">
                                      <p:cBhvr>
                                        <p:cTn id="61" dur="500"/>
                                        <p:tgtEl>
                                          <p:spTgt spid="38917"/>
                                        </p:tgtEl>
                                      </p:cBhvr>
                                    </p:animEffect>
                                  </p:childTnLst>
                                </p:cTn>
                              </p:par>
                              <p:par>
                                <p:cTn id="62" presetID="9" presetClass="entr" presetSubtype="0" fill="hold" nodeType="withEffect">
                                  <p:stCondLst>
                                    <p:cond delay="0"/>
                                  </p:stCondLst>
                                  <p:childTnLst>
                                    <p:set>
                                      <p:cBhvr>
                                        <p:cTn id="63" dur="1" fill="hold">
                                          <p:stCondLst>
                                            <p:cond delay="0"/>
                                          </p:stCondLst>
                                        </p:cTn>
                                        <p:tgtEl>
                                          <p:spTgt spid="38920"/>
                                        </p:tgtEl>
                                        <p:attrNameLst>
                                          <p:attrName>style.visibility</p:attrName>
                                        </p:attrNameLst>
                                      </p:cBhvr>
                                      <p:to>
                                        <p:strVal val="visible"/>
                                      </p:to>
                                    </p:set>
                                    <p:animEffect transition="in" filter="dissolve">
                                      <p:cBhvr>
                                        <p:cTn id="64" dur="500"/>
                                        <p:tgtEl>
                                          <p:spTgt spid="38920"/>
                                        </p:tgtEl>
                                      </p:cBhvr>
                                    </p:animEffect>
                                  </p:childTnLst>
                                </p:cTn>
                              </p:par>
                              <p:par>
                                <p:cTn id="65" presetID="9" presetClass="entr" presetSubtype="0" fill="hold" nodeType="withEffect">
                                  <p:stCondLst>
                                    <p:cond delay="0"/>
                                  </p:stCondLst>
                                  <p:childTnLst>
                                    <p:set>
                                      <p:cBhvr>
                                        <p:cTn id="66" dur="1" fill="hold">
                                          <p:stCondLst>
                                            <p:cond delay="0"/>
                                          </p:stCondLst>
                                        </p:cTn>
                                        <p:tgtEl>
                                          <p:spTgt spid="38919"/>
                                        </p:tgtEl>
                                        <p:attrNameLst>
                                          <p:attrName>style.visibility</p:attrName>
                                        </p:attrNameLst>
                                      </p:cBhvr>
                                      <p:to>
                                        <p:strVal val="visible"/>
                                      </p:to>
                                    </p:set>
                                    <p:animEffect transition="in" filter="dissolve">
                                      <p:cBhvr>
                                        <p:cTn id="67" dur="500"/>
                                        <p:tgtEl>
                                          <p:spTgt spid="38919"/>
                                        </p:tgtEl>
                                      </p:cBhvr>
                                    </p:animEffect>
                                  </p:childTnLst>
                                </p:cTn>
                              </p:par>
                              <p:par>
                                <p:cTn id="68" presetID="9" presetClass="entr" presetSubtype="0" fill="hold" nodeType="withEffect">
                                  <p:stCondLst>
                                    <p:cond delay="0"/>
                                  </p:stCondLst>
                                  <p:childTnLst>
                                    <p:set>
                                      <p:cBhvr>
                                        <p:cTn id="69" dur="1" fill="hold">
                                          <p:stCondLst>
                                            <p:cond delay="0"/>
                                          </p:stCondLst>
                                        </p:cTn>
                                        <p:tgtEl>
                                          <p:spTgt spid="38918"/>
                                        </p:tgtEl>
                                        <p:attrNameLst>
                                          <p:attrName>style.visibility</p:attrName>
                                        </p:attrNameLst>
                                      </p:cBhvr>
                                      <p:to>
                                        <p:strVal val="visible"/>
                                      </p:to>
                                    </p:set>
                                    <p:animEffect transition="in" filter="dissolve">
                                      <p:cBhvr>
                                        <p:cTn id="70" dur="500"/>
                                        <p:tgtEl>
                                          <p:spTgt spid="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457200" y="629816"/>
            <a:ext cx="8229600" cy="1143000"/>
          </a:xfrm>
        </p:spPr>
        <p:txBody>
          <a:bodyPr>
            <a:normAutofit/>
          </a:bodyPr>
          <a:lstStyle/>
          <a:p>
            <a:r>
              <a:rPr lang="en-US" sz="3600" dirty="0" smtClean="0">
                <a:solidFill>
                  <a:srgbClr val="C30C21"/>
                </a:solidFill>
                <a:latin typeface="ITC Avant Garde Std Bk" pitchFamily="34" charset="0"/>
              </a:rPr>
              <a:t>Rover’s – </a:t>
            </a:r>
            <a:r>
              <a:rPr lang="en-US" sz="3600" i="1" dirty="0" smtClean="0">
                <a:solidFill>
                  <a:srgbClr val="C30C21"/>
                </a:solidFill>
                <a:latin typeface="ITC Avant Garde Std Bk" pitchFamily="34" charset="0"/>
              </a:rPr>
              <a:t>“Train Your Brain” </a:t>
            </a:r>
            <a:r>
              <a:rPr lang="en-US" sz="2800" i="1" dirty="0" smtClean="0">
                <a:solidFill>
                  <a:srgbClr val="C30C21"/>
                </a:solidFill>
                <a:latin typeface="ITC Avant Garde Std Bk" pitchFamily="34" charset="0"/>
              </a:rPr>
              <a:t>activity book</a:t>
            </a:r>
            <a:endParaRPr lang="fr-CA" sz="3600" i="1" dirty="0" smtClean="0">
              <a:solidFill>
                <a:srgbClr val="C30C21"/>
              </a:solidFill>
              <a:latin typeface="ITC Avant Garde Std Bk" pitchFamily="34" charset="0"/>
            </a:endParaRPr>
          </a:p>
        </p:txBody>
      </p:sp>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pic>
        <p:nvPicPr>
          <p:cNvPr id="1026" name="Picture 2"/>
          <p:cNvPicPr>
            <a:picLocks noChangeAspect="1" noChangeArrowheads="1"/>
          </p:cNvPicPr>
          <p:nvPr/>
        </p:nvPicPr>
        <p:blipFill>
          <a:blip r:embed="rId6"/>
          <a:srcRect/>
          <a:stretch>
            <a:fillRect/>
          </a:stretch>
        </p:blipFill>
        <p:spPr bwMode="auto">
          <a:xfrm>
            <a:off x="2996679" y="1988840"/>
            <a:ext cx="5690121" cy="37172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descr="Rover TYB.bmp"/>
          <p:cNvPicPr>
            <a:picLocks noChangeAspect="1"/>
          </p:cNvPicPr>
          <p:nvPr/>
        </p:nvPicPr>
        <p:blipFill>
          <a:blip r:embed="rId7" cstate="print"/>
          <a:stretch>
            <a:fillRect/>
          </a:stretch>
        </p:blipFill>
        <p:spPr>
          <a:xfrm rot="326730">
            <a:off x="740941" y="1820728"/>
            <a:ext cx="3210309" cy="412955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05"/>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 calcmode="lin" valueType="num">
                                      <p:cBhvr>
                                        <p:cTn id="9" dur="1000" fill="hold"/>
                                        <p:tgtEl>
                                          <p:spTgt spid="1026"/>
                                        </p:tgtEl>
                                        <p:attrNameLst>
                                          <p:attrName>ppt_x</p:attrName>
                                        </p:attrNameLst>
                                      </p:cBhvr>
                                      <p:tavLst>
                                        <p:tav tm="0">
                                          <p:val>
                                            <p:strVal val="#ppt_x-.2"/>
                                          </p:val>
                                        </p:tav>
                                        <p:tav tm="100000">
                                          <p:val>
                                            <p:strVal val="#ppt_x"/>
                                          </p:val>
                                        </p:tav>
                                      </p:tavLst>
                                    </p:anim>
                                    <p:anim calcmode="lin" valueType="num">
                                      <p:cBhvr>
                                        <p:cTn id="10" dur="1000" fill="hold"/>
                                        <p:tgtEl>
                                          <p:spTgt spid="1026"/>
                                        </p:tgtEl>
                                        <p:attrNameLst>
                                          <p:attrName>ppt_y</p:attrName>
                                        </p:attrNameLst>
                                      </p:cBhvr>
                                      <p:tavLst>
                                        <p:tav tm="0">
                                          <p:val>
                                            <p:strVal val="#ppt_y"/>
                                          </p:val>
                                        </p:tav>
                                        <p:tav tm="100000">
                                          <p:val>
                                            <p:strVal val="#ppt_y"/>
                                          </p:val>
                                        </p:tav>
                                      </p:tavLst>
                                    </p:anim>
                                    <p:animEffect transition="in" filter="fade">
                                      <p:cBhvr>
                                        <p:cTn id="11" dur="1000"/>
                                        <p:tgtEl>
                                          <p:spTgt spid="1026"/>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05"/>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2" name="Title 1"/>
          <p:cNvSpPr>
            <a:spLocks noGrp="1"/>
          </p:cNvSpPr>
          <p:nvPr>
            <p:ph type="title"/>
          </p:nvPr>
        </p:nvSpPr>
        <p:spPr>
          <a:xfrm>
            <a:off x="518864" y="614363"/>
            <a:ext cx="8229600" cy="1066800"/>
          </a:xfrm>
        </p:spPr>
        <p:txBody>
          <a:bodyPr/>
          <a:lstStyle/>
          <a:p>
            <a:r>
              <a:rPr lang="en-US" dirty="0" smtClean="0">
                <a:solidFill>
                  <a:srgbClr val="C30C21"/>
                </a:solidFill>
                <a:latin typeface="ITC Avant Garde Std Bk" pitchFamily="34" charset="0"/>
              </a:rPr>
              <a:t>Professional Drivers Info Pkg.</a:t>
            </a:r>
            <a:endParaRPr lang="en-CA" dirty="0">
              <a:solidFill>
                <a:srgbClr val="C30C21"/>
              </a:solidFill>
              <a:latin typeface="ITC Avant Garde Std Bk" pitchFamily="34" charset="0"/>
            </a:endParaRPr>
          </a:p>
        </p:txBody>
      </p:sp>
      <p:pic>
        <p:nvPicPr>
          <p:cNvPr id="4098" name="Picture 2"/>
          <p:cNvPicPr>
            <a:picLocks noChangeAspect="1" noChangeArrowheads="1"/>
          </p:cNvPicPr>
          <p:nvPr/>
        </p:nvPicPr>
        <p:blipFill>
          <a:blip r:embed="rId5" cstate="print"/>
          <a:srcRect/>
          <a:stretch>
            <a:fillRect/>
          </a:stretch>
        </p:blipFill>
        <p:spPr bwMode="auto">
          <a:xfrm>
            <a:off x="1111148" y="4653136"/>
            <a:ext cx="1660652" cy="2133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99" name="Picture 3"/>
          <p:cNvPicPr>
            <a:picLocks noChangeAspect="1" noChangeArrowheads="1"/>
          </p:cNvPicPr>
          <p:nvPr/>
        </p:nvPicPr>
        <p:blipFill>
          <a:blip r:embed="rId6" cstate="print"/>
          <a:srcRect/>
          <a:stretch>
            <a:fillRect/>
          </a:stretch>
        </p:blipFill>
        <p:spPr bwMode="auto">
          <a:xfrm>
            <a:off x="2557622" y="4653136"/>
            <a:ext cx="1654338" cy="2133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00" name="Picture 4"/>
          <p:cNvPicPr>
            <a:picLocks noGrp="1" noChangeAspect="1" noChangeArrowheads="1"/>
          </p:cNvPicPr>
          <p:nvPr>
            <p:ph idx="1"/>
          </p:nvPr>
        </p:nvPicPr>
        <p:blipFill>
          <a:blip r:embed="rId7" cstate="print"/>
          <a:srcRect/>
          <a:stretch>
            <a:fillRect/>
          </a:stretch>
        </p:blipFill>
        <p:spPr bwMode="auto">
          <a:xfrm>
            <a:off x="3975720" y="4653136"/>
            <a:ext cx="1676400" cy="21486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101" name="Picture 5"/>
          <p:cNvPicPr>
            <a:picLocks noChangeAspect="1" noChangeArrowheads="1"/>
          </p:cNvPicPr>
          <p:nvPr/>
        </p:nvPicPr>
        <p:blipFill>
          <a:blip r:embed="rId8" cstate="print"/>
          <a:srcRect/>
          <a:stretch>
            <a:fillRect/>
          </a:stretch>
        </p:blipFill>
        <p:spPr bwMode="auto">
          <a:xfrm>
            <a:off x="5415880" y="4653136"/>
            <a:ext cx="1676400" cy="21548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6" name="Picture 2"/>
          <p:cNvPicPr>
            <a:picLocks noChangeAspect="1" noChangeArrowheads="1"/>
          </p:cNvPicPr>
          <p:nvPr/>
        </p:nvPicPr>
        <p:blipFill>
          <a:blip r:embed="rId9" cstate="print"/>
          <a:srcRect/>
          <a:stretch>
            <a:fillRect/>
          </a:stretch>
        </p:blipFill>
        <p:spPr bwMode="auto">
          <a:xfrm>
            <a:off x="6856040" y="4653136"/>
            <a:ext cx="1676400" cy="21612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TextBox 11"/>
          <p:cNvSpPr txBox="1"/>
          <p:nvPr/>
        </p:nvSpPr>
        <p:spPr>
          <a:xfrm>
            <a:off x="685800" y="2133600"/>
            <a:ext cx="4648200" cy="2369880"/>
          </a:xfrm>
          <a:prstGeom prst="rect">
            <a:avLst/>
          </a:prstGeom>
          <a:noFill/>
        </p:spPr>
        <p:txBody>
          <a:bodyPr wrap="square" rtlCol="0">
            <a:spAutoFit/>
          </a:bodyPr>
          <a:lstStyle/>
          <a:p>
            <a:r>
              <a:rPr lang="en-US" sz="2400" dirty="0" smtClean="0">
                <a:solidFill>
                  <a:schemeClr val="tx1">
                    <a:lumMod val="50000"/>
                    <a:lumOff val="50000"/>
                  </a:schemeClr>
                </a:solidFill>
                <a:latin typeface="ITC Avant Garde Std Bk" pitchFamily="34" charset="0"/>
              </a:rPr>
              <a:t>Intended for Industry Trainers</a:t>
            </a:r>
          </a:p>
          <a:p>
            <a:r>
              <a:rPr lang="en-US" sz="2000" i="1" dirty="0" smtClean="0">
                <a:solidFill>
                  <a:schemeClr val="tx1">
                    <a:lumMod val="50000"/>
                    <a:lumOff val="50000"/>
                  </a:schemeClr>
                </a:solidFill>
                <a:latin typeface="ITC Avant Garde Std Bk" pitchFamily="34" charset="0"/>
              </a:rPr>
              <a:t>Includes:</a:t>
            </a:r>
          </a:p>
          <a:p>
            <a:pPr lvl="1">
              <a:buFont typeface="Arial" pitchFamily="34" charset="0"/>
              <a:buChar char="•"/>
            </a:pPr>
            <a:r>
              <a:rPr lang="en-US" sz="2000" i="1" dirty="0" smtClean="0">
                <a:solidFill>
                  <a:schemeClr val="tx1">
                    <a:lumMod val="50000"/>
                    <a:lumOff val="50000"/>
                  </a:schemeClr>
                </a:solidFill>
                <a:latin typeface="ITC Avant Garde Std Bk" pitchFamily="34" charset="0"/>
              </a:rPr>
              <a:t>Instructor’s Guide</a:t>
            </a:r>
          </a:p>
          <a:p>
            <a:pPr lvl="1">
              <a:buFont typeface="Arial" pitchFamily="34" charset="0"/>
              <a:buChar char="•"/>
            </a:pPr>
            <a:r>
              <a:rPr lang="en-US" sz="2000" i="1" dirty="0" smtClean="0">
                <a:solidFill>
                  <a:schemeClr val="tx1">
                    <a:lumMod val="50000"/>
                    <a:lumOff val="50000"/>
                  </a:schemeClr>
                </a:solidFill>
                <a:latin typeface="ITC Avant Garde Std Bk" pitchFamily="34" charset="0"/>
              </a:rPr>
              <a:t>Student Notes</a:t>
            </a:r>
          </a:p>
          <a:p>
            <a:pPr lvl="1">
              <a:buFont typeface="Arial" pitchFamily="34" charset="0"/>
              <a:buChar char="•"/>
            </a:pPr>
            <a:r>
              <a:rPr lang="en-US" sz="2000" i="1" dirty="0" smtClean="0">
                <a:solidFill>
                  <a:schemeClr val="tx1">
                    <a:lumMod val="50000"/>
                    <a:lumOff val="50000"/>
                  </a:schemeClr>
                </a:solidFill>
                <a:latin typeface="ITC Avant Garde Std Bk" pitchFamily="34" charset="0"/>
              </a:rPr>
              <a:t>Safety Quiz</a:t>
            </a:r>
          </a:p>
          <a:p>
            <a:pPr lvl="1">
              <a:buFont typeface="Arial" pitchFamily="34" charset="0"/>
              <a:buChar char="•"/>
            </a:pPr>
            <a:r>
              <a:rPr lang="en-US" sz="2000" i="1" dirty="0" smtClean="0">
                <a:solidFill>
                  <a:schemeClr val="tx1">
                    <a:lumMod val="50000"/>
                    <a:lumOff val="50000"/>
                  </a:schemeClr>
                </a:solidFill>
                <a:latin typeface="ITC Avant Garde Std Bk" pitchFamily="34" charset="0"/>
              </a:rPr>
              <a:t>Video</a:t>
            </a:r>
          </a:p>
          <a:p>
            <a:pPr lvl="1">
              <a:buFont typeface="Arial" pitchFamily="34" charset="0"/>
              <a:buChar char="•"/>
            </a:pPr>
            <a:endParaRPr lang="en-CA" sz="2400" dirty="0">
              <a:solidFill>
                <a:schemeClr val="tx1">
                  <a:lumMod val="50000"/>
                  <a:lumOff val="50000"/>
                </a:schemeClr>
              </a:solidFill>
              <a:latin typeface="ITC Avant Garde Std Bk" pitchFamily="34" charset="0"/>
            </a:endParaRPr>
          </a:p>
        </p:txBody>
      </p:sp>
      <p:pic>
        <p:nvPicPr>
          <p:cNvPr id="58370" name="Picture 2" descr="http://www.gomartini.com/images/new_truckbg.jpg"/>
          <p:cNvPicPr>
            <a:picLocks noChangeAspect="1" noChangeArrowheads="1"/>
          </p:cNvPicPr>
          <p:nvPr/>
        </p:nvPicPr>
        <p:blipFill>
          <a:blip r:embed="rId10" cstate="print"/>
          <a:srcRect/>
          <a:stretch>
            <a:fillRect/>
          </a:stretch>
        </p:blipFill>
        <p:spPr bwMode="auto">
          <a:xfrm>
            <a:off x="6858000" y="3276600"/>
            <a:ext cx="1600200" cy="1143000"/>
          </a:xfrm>
          <a:prstGeom prst="rect">
            <a:avLst/>
          </a:prstGeom>
          <a:ln>
            <a:noFill/>
          </a:ln>
          <a:effectLst>
            <a:outerShdw blurRad="190500" algn="tl" rotWithShape="0">
              <a:srgbClr val="000000">
                <a:alpha val="70000"/>
              </a:srgbClr>
            </a:outerShdw>
          </a:effectLst>
        </p:spPr>
      </p:pic>
      <p:pic>
        <p:nvPicPr>
          <p:cNvPr id="58372" name="Picture 4" descr="Bus Driver 1.5"/>
          <p:cNvPicPr>
            <a:picLocks noChangeAspect="1" noChangeArrowheads="1"/>
          </p:cNvPicPr>
          <p:nvPr/>
        </p:nvPicPr>
        <p:blipFill>
          <a:blip r:embed="rId11" cstate="print"/>
          <a:srcRect/>
          <a:stretch>
            <a:fillRect/>
          </a:stretch>
        </p:blipFill>
        <p:spPr bwMode="auto">
          <a:xfrm>
            <a:off x="5334000" y="3257550"/>
            <a:ext cx="1549400" cy="1162050"/>
          </a:xfrm>
          <a:prstGeom prst="rect">
            <a:avLst/>
          </a:prstGeom>
          <a:ln>
            <a:noFill/>
          </a:ln>
          <a:effectLst>
            <a:outerShdw blurRad="190500" algn="tl" rotWithShape="0">
              <a:srgbClr val="000000">
                <a:alpha val="70000"/>
              </a:srgbClr>
            </a:outerShdw>
          </a:effectLst>
        </p:spPr>
      </p:pic>
      <p:pic>
        <p:nvPicPr>
          <p:cNvPr id="58374" name="Picture 6" descr="Chartered School Bus"/>
          <p:cNvPicPr>
            <a:picLocks noChangeAspect="1" noChangeArrowheads="1"/>
          </p:cNvPicPr>
          <p:nvPr/>
        </p:nvPicPr>
        <p:blipFill>
          <a:blip r:embed="rId12" cstate="print"/>
          <a:srcRect/>
          <a:stretch>
            <a:fillRect/>
          </a:stretch>
        </p:blipFill>
        <p:spPr bwMode="auto">
          <a:xfrm>
            <a:off x="7162800" y="2066925"/>
            <a:ext cx="1296000" cy="1285875"/>
          </a:xfrm>
          <a:prstGeom prst="rect">
            <a:avLst/>
          </a:prstGeom>
          <a:ln>
            <a:noFill/>
          </a:ln>
          <a:effectLst>
            <a:outerShdw blurRad="190500" algn="tl" rotWithShape="0">
              <a:srgbClr val="000000">
                <a:alpha val="70000"/>
              </a:srgbClr>
            </a:outerShdw>
          </a:effectLst>
        </p:spPr>
      </p:pic>
      <p:pic>
        <p:nvPicPr>
          <p:cNvPr id="58378" name="Picture 10" descr="http://l.yimg.com/www.flickr.com/images/spaceball.gif">
            <a:hlinkClick r:id="rId13"/>
          </p:cNvPr>
          <p:cNvPicPr>
            <a:picLocks noChangeAspect="1" noChangeArrowheads="1"/>
          </p:cNvPicPr>
          <p:nvPr/>
        </p:nvPicPr>
        <p:blipFill>
          <a:blip r:embed="rId14"/>
          <a:srcRect/>
          <a:stretch>
            <a:fillRect/>
          </a:stretch>
        </p:blipFill>
        <p:spPr bwMode="auto">
          <a:xfrm>
            <a:off x="2147483647" y="-1538288"/>
            <a:ext cx="4800600" cy="3219451"/>
          </a:xfrm>
          <a:prstGeom prst="rect">
            <a:avLst/>
          </a:prstGeom>
          <a:noFill/>
        </p:spPr>
      </p:pic>
      <p:pic>
        <p:nvPicPr>
          <p:cNvPr id="58380" name="Picture 12" descr="http://l.yimg.com/www.flickr.com/images/spaceball.gif">
            <a:hlinkClick r:id="rId13"/>
          </p:cNvPr>
          <p:cNvPicPr>
            <a:picLocks noChangeAspect="1" noChangeArrowheads="1"/>
          </p:cNvPicPr>
          <p:nvPr/>
        </p:nvPicPr>
        <p:blipFill>
          <a:blip r:embed="rId14"/>
          <a:srcRect/>
          <a:stretch>
            <a:fillRect/>
          </a:stretch>
        </p:blipFill>
        <p:spPr bwMode="auto">
          <a:xfrm>
            <a:off x="2147483647" y="-1538288"/>
            <a:ext cx="4800600" cy="3219451"/>
          </a:xfrm>
          <a:prstGeom prst="rect">
            <a:avLst/>
          </a:prstGeom>
          <a:noFill/>
        </p:spPr>
      </p:pic>
      <p:pic>
        <p:nvPicPr>
          <p:cNvPr id="58382" name="Picture 14" descr="http://l.yimg.com/www.flickr.com/images/spaceball.gif">
            <a:hlinkClick r:id="rId13"/>
          </p:cNvPr>
          <p:cNvPicPr>
            <a:picLocks noChangeAspect="1" noChangeArrowheads="1"/>
          </p:cNvPicPr>
          <p:nvPr/>
        </p:nvPicPr>
        <p:blipFill>
          <a:blip r:embed="rId14"/>
          <a:srcRect/>
          <a:stretch>
            <a:fillRect/>
          </a:stretch>
        </p:blipFill>
        <p:spPr bwMode="auto">
          <a:xfrm>
            <a:off x="2147483647" y="-1538288"/>
            <a:ext cx="4800600" cy="3219451"/>
          </a:xfrm>
          <a:prstGeom prst="rect">
            <a:avLst/>
          </a:prstGeom>
          <a:noFill/>
        </p:spPr>
      </p:pic>
      <p:pic>
        <p:nvPicPr>
          <p:cNvPr id="58384" name="Picture 16" descr="http://l.yimg.com/www.flickr.com/images/spaceball.gif">
            <a:hlinkClick r:id="rId13"/>
          </p:cNvPr>
          <p:cNvPicPr>
            <a:picLocks noChangeAspect="1" noChangeArrowheads="1"/>
          </p:cNvPicPr>
          <p:nvPr/>
        </p:nvPicPr>
        <p:blipFill>
          <a:blip r:embed="rId14"/>
          <a:srcRect/>
          <a:stretch>
            <a:fillRect/>
          </a:stretch>
        </p:blipFill>
        <p:spPr bwMode="auto">
          <a:xfrm>
            <a:off x="2147483647" y="-1538288"/>
            <a:ext cx="4800600" cy="3219451"/>
          </a:xfrm>
          <a:prstGeom prst="rect">
            <a:avLst/>
          </a:prstGeom>
          <a:noFill/>
        </p:spPr>
      </p:pic>
      <p:pic>
        <p:nvPicPr>
          <p:cNvPr id="58386" name="Picture 18" descr="http://ca.wrs.yahoo.com/_ylt=A0WTf2sbv_NMTR8AHxv2FAx./SIG=12h9oo14k/EXP=1291071387/**http%3a/farm5.static.flickr.com/4127/5056394934_8101df5aaf.jpg"/>
          <p:cNvPicPr>
            <a:picLocks noChangeAspect="1" noChangeArrowheads="1"/>
          </p:cNvPicPr>
          <p:nvPr/>
        </p:nvPicPr>
        <p:blipFill>
          <a:blip r:embed="rId15" cstate="print"/>
          <a:srcRect/>
          <a:stretch>
            <a:fillRect/>
          </a:stretch>
        </p:blipFill>
        <p:spPr bwMode="auto">
          <a:xfrm>
            <a:off x="5334000" y="2057400"/>
            <a:ext cx="1868269" cy="1248004"/>
          </a:xfrm>
          <a:prstGeom prst="rect">
            <a:avLst/>
          </a:prstGeom>
          <a:ln>
            <a:noFill/>
          </a:ln>
          <a:effectLst>
            <a:outerShdw blurRad="190500" algn="tl" rotWithShape="0">
              <a:srgbClr val="000000">
                <a:alpha val="70000"/>
              </a:srgbClr>
            </a:outerShdw>
          </a:effectLst>
        </p:spPr>
      </p:pic>
      <p:pic>
        <p:nvPicPr>
          <p:cNvPr id="58388" name="Picture 20" descr="http://www.autoactualites.com/wp-content/uploads/2010/11/2003-2004_Honda_Accord_EX_sedan.jpg"/>
          <p:cNvPicPr>
            <a:picLocks noChangeAspect="1" noChangeArrowheads="1"/>
          </p:cNvPicPr>
          <p:nvPr/>
        </p:nvPicPr>
        <p:blipFill>
          <a:blip r:embed="rId16" cstate="print"/>
          <a:srcRect/>
          <a:stretch>
            <a:fillRect/>
          </a:stretch>
        </p:blipFill>
        <p:spPr bwMode="auto">
          <a:xfrm>
            <a:off x="3574913" y="3305404"/>
            <a:ext cx="1840967" cy="109537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dissolve">
                                      <p:cBhvr>
                                        <p:cTn id="10" dur="500"/>
                                        <p:tgtEl>
                                          <p:spTgt spid="1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dissolve">
                                      <p:cBhvr>
                                        <p:cTn id="13" dur="500"/>
                                        <p:tgtEl>
                                          <p:spTgt spid="1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dissolve">
                                      <p:cBhvr>
                                        <p:cTn id="16" dur="500"/>
                                        <p:tgtEl>
                                          <p:spTgt spid="1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dissolve">
                                      <p:cBhvr>
                                        <p:cTn id="19" dur="500"/>
                                        <p:tgtEl>
                                          <p:spTgt spid="1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dissolve">
                                      <p:cBhvr>
                                        <p:cTn id="22" dur="500"/>
                                        <p:tgtEl>
                                          <p:spTgt spid="12">
                                            <p:txEl>
                                              <p:pRg st="5" end="5"/>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left)">
                                      <p:cBhvr>
                                        <p:cTn id="25" dur="500"/>
                                        <p:tgtEl>
                                          <p:spTgt spid="1026"/>
                                        </p:tgtEl>
                                      </p:cBhvr>
                                    </p:animEffect>
                                  </p:childTnLst>
                                </p:cTn>
                              </p:par>
                              <p:par>
                                <p:cTn id="26" presetID="22" presetClass="entr" presetSubtype="8" fill="hold" nodeType="withEffect">
                                  <p:stCondLst>
                                    <p:cond delay="0"/>
                                  </p:stCondLst>
                                  <p:childTnLst>
                                    <p:set>
                                      <p:cBhvr>
                                        <p:cTn id="27" dur="1" fill="hold">
                                          <p:stCondLst>
                                            <p:cond delay="0"/>
                                          </p:stCondLst>
                                        </p:cTn>
                                        <p:tgtEl>
                                          <p:spTgt spid="58388"/>
                                        </p:tgtEl>
                                        <p:attrNameLst>
                                          <p:attrName>style.visibility</p:attrName>
                                        </p:attrNameLst>
                                      </p:cBhvr>
                                      <p:to>
                                        <p:strVal val="visible"/>
                                      </p:to>
                                    </p:set>
                                    <p:animEffect transition="in" filter="wipe(left)">
                                      <p:cBhvr>
                                        <p:cTn id="28" dur="500"/>
                                        <p:tgtEl>
                                          <p:spTgt spid="58388"/>
                                        </p:tgtEl>
                                      </p:cBhvr>
                                    </p:animEffect>
                                  </p:childTnLst>
                                </p:cTn>
                              </p:par>
                            </p:childTnLst>
                          </p:cTn>
                        </p:par>
                        <p:par>
                          <p:cTn id="29" fill="hold">
                            <p:stCondLst>
                              <p:cond delay="500"/>
                            </p:stCondLst>
                            <p:childTnLst>
                              <p:par>
                                <p:cTn id="30" presetID="22" presetClass="entr" presetSubtype="8" fill="hold" nodeType="afterEffect">
                                  <p:stCondLst>
                                    <p:cond delay="500"/>
                                  </p:stCondLst>
                                  <p:childTnLst>
                                    <p:set>
                                      <p:cBhvr>
                                        <p:cTn id="31" dur="1" fill="hold">
                                          <p:stCondLst>
                                            <p:cond delay="0"/>
                                          </p:stCondLst>
                                        </p:cTn>
                                        <p:tgtEl>
                                          <p:spTgt spid="4101"/>
                                        </p:tgtEl>
                                        <p:attrNameLst>
                                          <p:attrName>style.visibility</p:attrName>
                                        </p:attrNameLst>
                                      </p:cBhvr>
                                      <p:to>
                                        <p:strVal val="visible"/>
                                      </p:to>
                                    </p:set>
                                    <p:animEffect transition="in" filter="wipe(left)">
                                      <p:cBhvr>
                                        <p:cTn id="32" dur="500"/>
                                        <p:tgtEl>
                                          <p:spTgt spid="4101"/>
                                        </p:tgtEl>
                                      </p:cBhvr>
                                    </p:animEffect>
                                  </p:childTnLst>
                                </p:cTn>
                              </p:par>
                              <p:par>
                                <p:cTn id="33" presetID="22" presetClass="entr" presetSubtype="8" fill="hold" nodeType="withEffect">
                                  <p:stCondLst>
                                    <p:cond delay="500"/>
                                  </p:stCondLst>
                                  <p:childTnLst>
                                    <p:set>
                                      <p:cBhvr>
                                        <p:cTn id="34" dur="1" fill="hold">
                                          <p:stCondLst>
                                            <p:cond delay="0"/>
                                          </p:stCondLst>
                                        </p:cTn>
                                        <p:tgtEl>
                                          <p:spTgt spid="58370"/>
                                        </p:tgtEl>
                                        <p:attrNameLst>
                                          <p:attrName>style.visibility</p:attrName>
                                        </p:attrNameLst>
                                      </p:cBhvr>
                                      <p:to>
                                        <p:strVal val="visible"/>
                                      </p:to>
                                    </p:set>
                                    <p:animEffect transition="in" filter="wipe(left)">
                                      <p:cBhvr>
                                        <p:cTn id="35" dur="500"/>
                                        <p:tgtEl>
                                          <p:spTgt spid="58370"/>
                                        </p:tgtEl>
                                      </p:cBhvr>
                                    </p:animEffect>
                                  </p:childTnLst>
                                </p:cTn>
                              </p:par>
                            </p:childTnLst>
                          </p:cTn>
                        </p:par>
                        <p:par>
                          <p:cTn id="36" fill="hold">
                            <p:stCondLst>
                              <p:cond delay="1500"/>
                            </p:stCondLst>
                            <p:childTnLst>
                              <p:par>
                                <p:cTn id="37" presetID="22" presetClass="entr" presetSubtype="8" fill="hold" nodeType="afterEffect">
                                  <p:stCondLst>
                                    <p:cond delay="500"/>
                                  </p:stCondLst>
                                  <p:childTnLst>
                                    <p:set>
                                      <p:cBhvr>
                                        <p:cTn id="38" dur="1" fill="hold">
                                          <p:stCondLst>
                                            <p:cond delay="0"/>
                                          </p:stCondLst>
                                        </p:cTn>
                                        <p:tgtEl>
                                          <p:spTgt spid="4100"/>
                                        </p:tgtEl>
                                        <p:attrNameLst>
                                          <p:attrName>style.visibility</p:attrName>
                                        </p:attrNameLst>
                                      </p:cBhvr>
                                      <p:to>
                                        <p:strVal val="visible"/>
                                      </p:to>
                                    </p:set>
                                    <p:animEffect transition="in" filter="wipe(left)">
                                      <p:cBhvr>
                                        <p:cTn id="39" dur="500"/>
                                        <p:tgtEl>
                                          <p:spTgt spid="4100"/>
                                        </p:tgtEl>
                                      </p:cBhvr>
                                    </p:animEffect>
                                  </p:childTnLst>
                                </p:cTn>
                              </p:par>
                              <p:par>
                                <p:cTn id="40" presetID="22" presetClass="entr" presetSubtype="8" fill="hold" nodeType="withEffect">
                                  <p:stCondLst>
                                    <p:cond delay="500"/>
                                  </p:stCondLst>
                                  <p:childTnLst>
                                    <p:set>
                                      <p:cBhvr>
                                        <p:cTn id="41" dur="1" fill="hold">
                                          <p:stCondLst>
                                            <p:cond delay="0"/>
                                          </p:stCondLst>
                                        </p:cTn>
                                        <p:tgtEl>
                                          <p:spTgt spid="58372"/>
                                        </p:tgtEl>
                                        <p:attrNameLst>
                                          <p:attrName>style.visibility</p:attrName>
                                        </p:attrNameLst>
                                      </p:cBhvr>
                                      <p:to>
                                        <p:strVal val="visible"/>
                                      </p:to>
                                    </p:set>
                                    <p:animEffect transition="in" filter="wipe(left)">
                                      <p:cBhvr>
                                        <p:cTn id="42" dur="500"/>
                                        <p:tgtEl>
                                          <p:spTgt spid="58372"/>
                                        </p:tgtEl>
                                      </p:cBhvr>
                                    </p:animEffect>
                                  </p:childTnLst>
                                </p:cTn>
                              </p:par>
                            </p:childTnLst>
                          </p:cTn>
                        </p:par>
                        <p:par>
                          <p:cTn id="43" fill="hold">
                            <p:stCondLst>
                              <p:cond delay="2500"/>
                            </p:stCondLst>
                            <p:childTnLst>
                              <p:par>
                                <p:cTn id="44" presetID="22" presetClass="entr" presetSubtype="8" fill="hold" nodeType="afterEffect">
                                  <p:stCondLst>
                                    <p:cond delay="500"/>
                                  </p:stCondLst>
                                  <p:childTnLst>
                                    <p:set>
                                      <p:cBhvr>
                                        <p:cTn id="45" dur="1" fill="hold">
                                          <p:stCondLst>
                                            <p:cond delay="0"/>
                                          </p:stCondLst>
                                        </p:cTn>
                                        <p:tgtEl>
                                          <p:spTgt spid="4099"/>
                                        </p:tgtEl>
                                        <p:attrNameLst>
                                          <p:attrName>style.visibility</p:attrName>
                                        </p:attrNameLst>
                                      </p:cBhvr>
                                      <p:to>
                                        <p:strVal val="visible"/>
                                      </p:to>
                                    </p:set>
                                    <p:animEffect transition="in" filter="wipe(left)">
                                      <p:cBhvr>
                                        <p:cTn id="46" dur="500"/>
                                        <p:tgtEl>
                                          <p:spTgt spid="4099"/>
                                        </p:tgtEl>
                                      </p:cBhvr>
                                    </p:animEffect>
                                  </p:childTnLst>
                                </p:cTn>
                              </p:par>
                              <p:par>
                                <p:cTn id="47" presetID="22" presetClass="entr" presetSubtype="8" fill="hold" nodeType="withEffect">
                                  <p:stCondLst>
                                    <p:cond delay="500"/>
                                  </p:stCondLst>
                                  <p:childTnLst>
                                    <p:set>
                                      <p:cBhvr>
                                        <p:cTn id="48" dur="1" fill="hold">
                                          <p:stCondLst>
                                            <p:cond delay="0"/>
                                          </p:stCondLst>
                                        </p:cTn>
                                        <p:tgtEl>
                                          <p:spTgt spid="58374"/>
                                        </p:tgtEl>
                                        <p:attrNameLst>
                                          <p:attrName>style.visibility</p:attrName>
                                        </p:attrNameLst>
                                      </p:cBhvr>
                                      <p:to>
                                        <p:strVal val="visible"/>
                                      </p:to>
                                    </p:set>
                                    <p:animEffect transition="in" filter="wipe(left)">
                                      <p:cBhvr>
                                        <p:cTn id="49" dur="500"/>
                                        <p:tgtEl>
                                          <p:spTgt spid="58374"/>
                                        </p:tgtEl>
                                      </p:cBhvr>
                                    </p:animEffect>
                                  </p:childTnLst>
                                </p:cTn>
                              </p:par>
                            </p:childTnLst>
                          </p:cTn>
                        </p:par>
                        <p:par>
                          <p:cTn id="50" fill="hold">
                            <p:stCondLst>
                              <p:cond delay="3500"/>
                            </p:stCondLst>
                            <p:childTnLst>
                              <p:par>
                                <p:cTn id="51" presetID="22" presetClass="entr" presetSubtype="8" fill="hold" nodeType="afterEffect">
                                  <p:stCondLst>
                                    <p:cond delay="500"/>
                                  </p:stCondLst>
                                  <p:childTnLst>
                                    <p:set>
                                      <p:cBhvr>
                                        <p:cTn id="52" dur="1" fill="hold">
                                          <p:stCondLst>
                                            <p:cond delay="0"/>
                                          </p:stCondLst>
                                        </p:cTn>
                                        <p:tgtEl>
                                          <p:spTgt spid="4098"/>
                                        </p:tgtEl>
                                        <p:attrNameLst>
                                          <p:attrName>style.visibility</p:attrName>
                                        </p:attrNameLst>
                                      </p:cBhvr>
                                      <p:to>
                                        <p:strVal val="visible"/>
                                      </p:to>
                                    </p:set>
                                    <p:animEffect transition="in" filter="wipe(left)">
                                      <p:cBhvr>
                                        <p:cTn id="53" dur="500"/>
                                        <p:tgtEl>
                                          <p:spTgt spid="4098"/>
                                        </p:tgtEl>
                                      </p:cBhvr>
                                    </p:animEffect>
                                  </p:childTnLst>
                                </p:cTn>
                              </p:par>
                              <p:par>
                                <p:cTn id="54" presetID="22" presetClass="entr" presetSubtype="8" fill="hold" nodeType="withEffect">
                                  <p:stCondLst>
                                    <p:cond delay="500"/>
                                  </p:stCondLst>
                                  <p:childTnLst>
                                    <p:set>
                                      <p:cBhvr>
                                        <p:cTn id="55" dur="1" fill="hold">
                                          <p:stCondLst>
                                            <p:cond delay="0"/>
                                          </p:stCondLst>
                                        </p:cTn>
                                        <p:tgtEl>
                                          <p:spTgt spid="58386"/>
                                        </p:tgtEl>
                                        <p:attrNameLst>
                                          <p:attrName>style.visibility</p:attrName>
                                        </p:attrNameLst>
                                      </p:cBhvr>
                                      <p:to>
                                        <p:strVal val="visible"/>
                                      </p:to>
                                    </p:set>
                                    <p:animEffect transition="in" filter="wipe(left)">
                                      <p:cBhvr>
                                        <p:cTn id="56" dur="500"/>
                                        <p:tgtEl>
                                          <p:spTgt spid="5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533400" y="838200"/>
            <a:ext cx="8229600" cy="1066800"/>
          </a:xfrm>
        </p:spPr>
        <p:txBody>
          <a:bodyPr>
            <a:normAutofit/>
          </a:bodyPr>
          <a:lstStyle/>
          <a:p>
            <a:r>
              <a:rPr lang="en-US" sz="3600" dirty="0">
                <a:solidFill>
                  <a:srgbClr val="C00000"/>
                </a:solidFill>
                <a:latin typeface="ITC Avant Garde Std Bk" pitchFamily="34" charset="0"/>
              </a:rPr>
              <a:t>Canadian </a:t>
            </a:r>
            <a:r>
              <a:rPr lang="en-US" sz="3600" dirty="0" smtClean="0">
                <a:solidFill>
                  <a:srgbClr val="C00000"/>
                </a:solidFill>
                <a:latin typeface="ITC Avant Garde Std Bk" pitchFamily="34" charset="0"/>
              </a:rPr>
              <a:t>Facts</a:t>
            </a:r>
            <a:endParaRPr lang="en-CA" sz="4800" dirty="0">
              <a:solidFill>
                <a:srgbClr val="C00000"/>
              </a:solidFill>
              <a:latin typeface="ITC Avant Garde Std Bk" pitchFamily="34" charset="0"/>
            </a:endParaRPr>
          </a:p>
        </p:txBody>
      </p:sp>
      <p:sp>
        <p:nvSpPr>
          <p:cNvPr id="104451" name="Rectangle 3"/>
          <p:cNvSpPr>
            <a:spLocks noGrp="1" noChangeArrowheads="1"/>
          </p:cNvSpPr>
          <p:nvPr>
            <p:ph type="body" idx="1"/>
          </p:nvPr>
        </p:nvSpPr>
        <p:spPr>
          <a:xfrm>
            <a:off x="76199" y="2667000"/>
            <a:ext cx="4855841" cy="2209800"/>
          </a:xfrm>
        </p:spPr>
        <p:txBody>
          <a:bodyPr>
            <a:normAutofit/>
          </a:bodyPr>
          <a:lstStyle/>
          <a:p>
            <a:pPr>
              <a:lnSpc>
                <a:spcPct val="90000"/>
              </a:lnSpc>
            </a:pPr>
            <a:r>
              <a:rPr lang="en-CA" sz="2000" b="1" dirty="0" smtClean="0">
                <a:solidFill>
                  <a:schemeClr val="tx1">
                    <a:lumMod val="50000"/>
                    <a:lumOff val="50000"/>
                  </a:schemeClr>
                </a:solidFill>
                <a:latin typeface="ITC Avant Garde Std Bk" pitchFamily="34" charset="0"/>
              </a:rPr>
              <a:t>Population - 33,000,000</a:t>
            </a:r>
            <a:endParaRPr lang="en-CA" sz="2000" b="1" dirty="0">
              <a:solidFill>
                <a:schemeClr val="tx1">
                  <a:lumMod val="50000"/>
                  <a:lumOff val="50000"/>
                </a:schemeClr>
              </a:solidFill>
              <a:latin typeface="ITC Avant Garde Std Bk" pitchFamily="34" charset="0"/>
            </a:endParaRPr>
          </a:p>
          <a:p>
            <a:pPr>
              <a:lnSpc>
                <a:spcPct val="90000"/>
              </a:lnSpc>
            </a:pPr>
            <a:r>
              <a:rPr lang="en-CA" sz="2000" b="1" dirty="0" smtClean="0">
                <a:solidFill>
                  <a:schemeClr val="tx1">
                    <a:lumMod val="50000"/>
                    <a:lumOff val="50000"/>
                  </a:schemeClr>
                </a:solidFill>
                <a:latin typeface="ITC Avant Garde Std Bk" pitchFamily="34" charset="0"/>
              </a:rPr>
              <a:t>2</a:t>
            </a:r>
            <a:r>
              <a:rPr lang="en-CA" sz="2000" b="1" baseline="30000" dirty="0" smtClean="0">
                <a:solidFill>
                  <a:schemeClr val="tx1">
                    <a:lumMod val="50000"/>
                    <a:lumOff val="50000"/>
                  </a:schemeClr>
                </a:solidFill>
                <a:latin typeface="ITC Avant Garde Std Bk" pitchFamily="34" charset="0"/>
              </a:rPr>
              <a:t>nd</a:t>
            </a:r>
            <a:r>
              <a:rPr lang="en-CA" sz="2000" b="1" dirty="0" smtClean="0">
                <a:solidFill>
                  <a:schemeClr val="tx1">
                    <a:lumMod val="50000"/>
                    <a:lumOff val="50000"/>
                  </a:schemeClr>
                </a:solidFill>
                <a:latin typeface="ITC Avant Garde Std Bk" pitchFamily="34" charset="0"/>
              </a:rPr>
              <a:t> largest country in the world</a:t>
            </a:r>
          </a:p>
          <a:p>
            <a:pPr>
              <a:lnSpc>
                <a:spcPct val="90000"/>
              </a:lnSpc>
            </a:pPr>
            <a:r>
              <a:rPr lang="en-US" sz="2000" b="1" dirty="0" smtClean="0">
                <a:solidFill>
                  <a:schemeClr val="tx1">
                    <a:lumMod val="50000"/>
                    <a:lumOff val="50000"/>
                  </a:schemeClr>
                </a:solidFill>
                <a:latin typeface="ITC Avant Garde Std Bk" pitchFamily="34" charset="0"/>
              </a:rPr>
              <a:t>Close to 10,000,000 sq. km. in area</a:t>
            </a:r>
            <a:endParaRPr lang="en-CA" sz="2000" b="1" dirty="0">
              <a:solidFill>
                <a:schemeClr val="tx1">
                  <a:lumMod val="50000"/>
                  <a:lumOff val="50000"/>
                </a:schemeClr>
              </a:solidFill>
              <a:latin typeface="ITC Avant Garde Std Bk" pitchFamily="34" charset="0"/>
            </a:endParaRPr>
          </a:p>
          <a:p>
            <a:pPr>
              <a:lnSpc>
                <a:spcPct val="90000"/>
              </a:lnSpc>
            </a:pPr>
            <a:r>
              <a:rPr lang="en-US" sz="2000" b="1" dirty="0" smtClean="0">
                <a:solidFill>
                  <a:schemeClr val="tx1">
                    <a:lumMod val="50000"/>
                    <a:lumOff val="50000"/>
                  </a:schemeClr>
                </a:solidFill>
                <a:latin typeface="ITC Avant Garde Std Bk" pitchFamily="34" charset="0"/>
              </a:rPr>
              <a:t>More than 5,000 km. coast to coast</a:t>
            </a:r>
            <a:endParaRPr lang="en-CA" sz="2000" b="1" dirty="0" smtClean="0">
              <a:solidFill>
                <a:schemeClr val="tx1">
                  <a:lumMod val="50000"/>
                  <a:lumOff val="50000"/>
                </a:schemeClr>
              </a:solidFill>
              <a:latin typeface="ITC Avant Garde Std Bk" pitchFamily="34" charset="0"/>
            </a:endParaRPr>
          </a:p>
        </p:txBody>
      </p:sp>
      <p:pic>
        <p:nvPicPr>
          <p:cNvPr id="109574" name="Picture 6" descr="http://www.muchmormagazine.com/wordpress/wp-content/uploads/2010/05/mapofcanada.jpg"/>
          <p:cNvPicPr>
            <a:picLocks noChangeAspect="1" noChangeArrowheads="1"/>
          </p:cNvPicPr>
          <p:nvPr/>
        </p:nvPicPr>
        <p:blipFill>
          <a:blip r:embed="rId3"/>
          <a:srcRect/>
          <a:stretch>
            <a:fillRect/>
          </a:stretch>
        </p:blipFill>
        <p:spPr bwMode="auto">
          <a:xfrm>
            <a:off x="4932040" y="1828800"/>
            <a:ext cx="4176464" cy="3412477"/>
          </a:xfrm>
          <a:prstGeom prst="rect">
            <a:avLst/>
          </a:prstGeom>
          <a:noFill/>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1000"/>
                                  </p:stCondLst>
                                  <p:childTnLst>
                                    <p:set>
                                      <p:cBhvr>
                                        <p:cTn id="6" dur="1" fill="hold">
                                          <p:stCondLst>
                                            <p:cond delay="0"/>
                                          </p:stCondLst>
                                        </p:cTn>
                                        <p:tgtEl>
                                          <p:spTgt spid="104451">
                                            <p:txEl>
                                              <p:pRg st="1" end="1"/>
                                            </p:txEl>
                                          </p:spTgt>
                                        </p:tgtEl>
                                        <p:attrNameLst>
                                          <p:attrName>style.visibility</p:attrName>
                                        </p:attrNameLst>
                                      </p:cBhvr>
                                      <p:to>
                                        <p:strVal val="visible"/>
                                      </p:to>
                                    </p:set>
                                    <p:anim calcmode="lin" valueType="num">
                                      <p:cBhvr>
                                        <p:cTn id="7" dur="500" fill="hold"/>
                                        <p:tgtEl>
                                          <p:spTgt spid="104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4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4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par>
                          <p:cTn id="11" fill="hold">
                            <p:stCondLst>
                              <p:cond delay="1500"/>
                            </p:stCondLst>
                            <p:childTnLst>
                              <p:par>
                                <p:cTn id="12" presetID="39" presetClass="entr" presetSubtype="0" accel="100000" fill="hold" nodeType="afterEffect">
                                  <p:stCondLst>
                                    <p:cond delay="1000"/>
                                  </p:stCondLst>
                                  <p:childTnLst>
                                    <p:set>
                                      <p:cBhvr>
                                        <p:cTn id="13" dur="1" fill="hold">
                                          <p:stCondLst>
                                            <p:cond delay="0"/>
                                          </p:stCondLst>
                                        </p:cTn>
                                        <p:tgtEl>
                                          <p:spTgt spid="104451">
                                            <p:txEl>
                                              <p:pRg st="2" end="2"/>
                                            </p:txEl>
                                          </p:spTgt>
                                        </p:tgtEl>
                                        <p:attrNameLst>
                                          <p:attrName>style.visibility</p:attrName>
                                        </p:attrNameLst>
                                      </p:cBhvr>
                                      <p:to>
                                        <p:strVal val="visible"/>
                                      </p:to>
                                    </p:set>
                                    <p:anim calcmode="lin" valueType="num">
                                      <p:cBhvr>
                                        <p:cTn id="14" dur="500" fill="hold"/>
                                        <p:tgtEl>
                                          <p:spTgt spid="104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04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04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39" presetClass="entr" presetSubtype="0" accel="100000" fill="hold" nodeType="afterEffect">
                                  <p:stCondLst>
                                    <p:cond delay="1000"/>
                                  </p:stCondLst>
                                  <p:childTnLst>
                                    <p:set>
                                      <p:cBhvr>
                                        <p:cTn id="20" dur="1" fill="hold">
                                          <p:stCondLst>
                                            <p:cond delay="0"/>
                                          </p:stCondLst>
                                        </p:cTn>
                                        <p:tgtEl>
                                          <p:spTgt spid="104451">
                                            <p:txEl>
                                              <p:pRg st="3" end="3"/>
                                            </p:txEl>
                                          </p:spTgt>
                                        </p:tgtEl>
                                        <p:attrNameLst>
                                          <p:attrName>style.visibility</p:attrName>
                                        </p:attrNameLst>
                                      </p:cBhvr>
                                      <p:to>
                                        <p:strVal val="visible"/>
                                      </p:to>
                                    </p:set>
                                    <p:anim calcmode="lin" valueType="num">
                                      <p:cBhvr>
                                        <p:cTn id="21" dur="500" fill="hold"/>
                                        <p:tgtEl>
                                          <p:spTgt spid="1044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044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044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044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srcRect/>
          <a:stretch>
            <a:fillRect/>
          </a:stretch>
        </p:blipFill>
        <p:spPr bwMode="auto">
          <a:xfrm>
            <a:off x="6019454" y="1497664"/>
            <a:ext cx="2692498" cy="2019374"/>
          </a:xfrm>
          <a:prstGeom prst="rect">
            <a:avLst/>
          </a:prstGeom>
          <a:ln>
            <a:noFill/>
          </a:ln>
          <a:effectLst>
            <a:outerShdw blurRad="292100" dist="139700" dir="2700000" algn="tl" rotWithShape="0">
              <a:srgbClr val="333333">
                <a:alpha val="65000"/>
              </a:srgbClr>
            </a:outerShdw>
          </a:effectLst>
        </p:spPr>
      </p:pic>
      <p:sp>
        <p:nvSpPr>
          <p:cNvPr id="45058" name="Rectangle 2"/>
          <p:cNvSpPr>
            <a:spLocks noGrp="1" noChangeArrowheads="1"/>
          </p:cNvSpPr>
          <p:nvPr>
            <p:ph type="title"/>
          </p:nvPr>
        </p:nvSpPr>
        <p:spPr>
          <a:xfrm>
            <a:off x="609600" y="574576"/>
            <a:ext cx="8229600" cy="838200"/>
          </a:xfrm>
        </p:spPr>
        <p:txBody>
          <a:bodyPr>
            <a:normAutofit/>
          </a:bodyPr>
          <a:lstStyle/>
          <a:p>
            <a:pPr algn="l" eaLnBrk="1" hangingPunct="1"/>
            <a:r>
              <a:rPr lang="en-US" sz="4000" dirty="0" smtClean="0">
                <a:solidFill>
                  <a:srgbClr val="C00000"/>
                </a:solidFill>
                <a:latin typeface="ITC Avant Garde Std Bk" pitchFamily="34" charset="0"/>
              </a:rPr>
              <a:t>OL - </a:t>
            </a:r>
            <a:r>
              <a:rPr lang="en-US" sz="3200" i="1" dirty="0" smtClean="0">
                <a:solidFill>
                  <a:srgbClr val="C00000"/>
                </a:solidFill>
                <a:latin typeface="ITC Avant Garde Std Bk" pitchFamily="34" charset="0"/>
              </a:rPr>
              <a:t>Videos</a:t>
            </a:r>
          </a:p>
        </p:txBody>
      </p:sp>
      <p:sp>
        <p:nvSpPr>
          <p:cNvPr id="45059" name="Rectangle 3"/>
          <p:cNvSpPr>
            <a:spLocks noGrp="1" noChangeArrowheads="1"/>
          </p:cNvSpPr>
          <p:nvPr>
            <p:ph type="body" sz="half" idx="1"/>
          </p:nvPr>
        </p:nvSpPr>
        <p:spPr>
          <a:xfrm>
            <a:off x="457200" y="1600200"/>
            <a:ext cx="4152900" cy="4114800"/>
          </a:xfrm>
        </p:spPr>
        <p:txBody>
          <a:bodyPr>
            <a:normAutofit/>
          </a:bodyPr>
          <a:lstStyle/>
          <a:p>
            <a:pPr eaLnBrk="1" hangingPunct="1"/>
            <a:r>
              <a:rPr lang="en-US" sz="2200" i="1" dirty="0" smtClean="0">
                <a:solidFill>
                  <a:schemeClr val="tx1">
                    <a:lumMod val="50000"/>
                    <a:lumOff val="50000"/>
                  </a:schemeClr>
                </a:solidFill>
              </a:rPr>
              <a:t>Kindergarten – Grade 3</a:t>
            </a:r>
          </a:p>
          <a:p>
            <a:pPr eaLnBrk="1" hangingPunct="1"/>
            <a:r>
              <a:rPr lang="en-US" sz="2200" i="1" dirty="0" smtClean="0">
                <a:solidFill>
                  <a:schemeClr val="tx1">
                    <a:lumMod val="50000"/>
                    <a:lumOff val="50000"/>
                  </a:schemeClr>
                </a:solidFill>
              </a:rPr>
              <a:t>Grade 4-6</a:t>
            </a:r>
          </a:p>
          <a:p>
            <a:pPr eaLnBrk="1" hangingPunct="1"/>
            <a:r>
              <a:rPr lang="en-US" sz="2200" i="1" dirty="0" smtClean="0">
                <a:solidFill>
                  <a:schemeClr val="tx1">
                    <a:lumMod val="50000"/>
                    <a:lumOff val="50000"/>
                  </a:schemeClr>
                </a:solidFill>
              </a:rPr>
              <a:t>Newly licensed Drivers </a:t>
            </a:r>
          </a:p>
          <a:p>
            <a:pPr eaLnBrk="1" hangingPunct="1"/>
            <a:r>
              <a:rPr lang="en-US" sz="2200" i="1" dirty="0" smtClean="0">
                <a:solidFill>
                  <a:schemeClr val="tx1">
                    <a:lumMod val="50000"/>
                    <a:lumOff val="50000"/>
                  </a:schemeClr>
                </a:solidFill>
              </a:rPr>
              <a:t>Professional Truck Drivers</a:t>
            </a:r>
          </a:p>
          <a:p>
            <a:pPr eaLnBrk="1" hangingPunct="1"/>
            <a:r>
              <a:rPr lang="en-US" sz="2200" i="1" dirty="0" smtClean="0">
                <a:solidFill>
                  <a:schemeClr val="tx1">
                    <a:lumMod val="50000"/>
                    <a:lumOff val="50000"/>
                  </a:schemeClr>
                </a:solidFill>
              </a:rPr>
              <a:t>School Bus Drivers</a:t>
            </a:r>
          </a:p>
          <a:p>
            <a:pPr eaLnBrk="1" hangingPunct="1"/>
            <a:r>
              <a:rPr lang="en-US" sz="2200" i="1" dirty="0" smtClean="0">
                <a:solidFill>
                  <a:schemeClr val="tx1">
                    <a:lumMod val="50000"/>
                    <a:lumOff val="50000"/>
                  </a:schemeClr>
                </a:solidFill>
              </a:rPr>
              <a:t>Motor Coach &amp; Transit</a:t>
            </a:r>
          </a:p>
          <a:p>
            <a:pPr eaLnBrk="1" hangingPunct="1"/>
            <a:r>
              <a:rPr lang="en-US" sz="2200" i="1" dirty="0" smtClean="0">
                <a:solidFill>
                  <a:schemeClr val="tx1">
                    <a:lumMod val="50000"/>
                    <a:lumOff val="50000"/>
                  </a:schemeClr>
                </a:solidFill>
              </a:rPr>
              <a:t>Emergency Responders</a:t>
            </a:r>
          </a:p>
          <a:p>
            <a:pPr eaLnBrk="1" hangingPunct="1"/>
            <a:r>
              <a:rPr lang="en-US" sz="2200" i="1" dirty="0" smtClean="0">
                <a:solidFill>
                  <a:schemeClr val="tx1">
                    <a:lumMod val="50000"/>
                    <a:lumOff val="50000"/>
                  </a:schemeClr>
                </a:solidFill>
              </a:rPr>
              <a:t>Snowmobile Operators </a:t>
            </a:r>
          </a:p>
          <a:p>
            <a:pPr eaLnBrk="1" hangingPunct="1"/>
            <a:r>
              <a:rPr lang="en-US" sz="2200" i="1" dirty="0" smtClean="0">
                <a:solidFill>
                  <a:schemeClr val="tx1">
                    <a:lumMod val="50000"/>
                    <a:lumOff val="50000"/>
                  </a:schemeClr>
                </a:solidFill>
              </a:rPr>
              <a:t>ATV Operators</a:t>
            </a:r>
          </a:p>
          <a:p>
            <a:pPr eaLnBrk="1" hangingPunct="1"/>
            <a:r>
              <a:rPr lang="en-US" sz="2200" i="1" dirty="0" smtClean="0">
                <a:solidFill>
                  <a:schemeClr val="tx1">
                    <a:lumMod val="50000"/>
                    <a:lumOff val="50000"/>
                  </a:schemeClr>
                </a:solidFill>
              </a:rPr>
              <a:t>…and more</a:t>
            </a:r>
          </a:p>
        </p:txBody>
      </p:sp>
      <p:pic>
        <p:nvPicPr>
          <p:cNvPr id="3078" name="Picture 6" descr="http://www.accesseducationinc.com/img/Ash%20in%20Car.JPG">
            <a:hlinkClick r:id="rId4"/>
          </p:cNvPr>
          <p:cNvPicPr>
            <a:picLocks noChangeAspect="1" noChangeArrowheads="1"/>
          </p:cNvPicPr>
          <p:nvPr/>
        </p:nvPicPr>
        <p:blipFill>
          <a:blip r:embed="rId5"/>
          <a:srcRect/>
          <a:stretch>
            <a:fillRect/>
          </a:stretch>
        </p:blipFill>
        <p:spPr bwMode="auto">
          <a:xfrm>
            <a:off x="4644008" y="2629898"/>
            <a:ext cx="2584077" cy="1877704"/>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6"/>
          <a:srcRect/>
          <a:stretch>
            <a:fillRect/>
          </a:stretch>
        </p:blipFill>
        <p:spPr bwMode="auto">
          <a:xfrm>
            <a:off x="5868144" y="4096740"/>
            <a:ext cx="2512986" cy="1708524"/>
          </a:xfrm>
          <a:prstGeom prst="rect">
            <a:avLst/>
          </a:prstGeom>
          <a:ln>
            <a:noFill/>
          </a:ln>
          <a:effectLst>
            <a:outerShdw blurRad="292100" dist="139700" dir="2700000" algn="tl" rotWithShape="0">
              <a:srgbClr val="333333">
                <a:alpha val="65000"/>
              </a:srgbClr>
            </a:outerShdw>
          </a:effectLst>
        </p:spPr>
      </p:pic>
      <p:pic>
        <p:nvPicPr>
          <p:cNvPr id="14" name="Picture 13"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467544" y="5949280"/>
            <a:ext cx="974252" cy="52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p:cTn id="7" dur="1000" fill="hold"/>
                                        <p:tgtEl>
                                          <p:spTgt spid="4505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50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5059">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 calcmode="lin" valueType="num">
                                      <p:cBhvr>
                                        <p:cTn id="12" dur="1000" fill="hold"/>
                                        <p:tgtEl>
                                          <p:spTgt spid="45059">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450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5059">
                                            <p:txEl>
                                              <p:pRg st="1" end="1"/>
                                            </p:txEl>
                                          </p:spTgt>
                                        </p:tgtEl>
                                      </p:cBhvr>
                                    </p:animEffect>
                                  </p:childTnLst>
                                </p:cTn>
                              </p:par>
                              <p:par>
                                <p:cTn id="15" presetID="29" presetClass="entr" presetSubtype="0" fill="hold" nodeType="with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 calcmode="lin" valueType="num">
                                      <p:cBhvr>
                                        <p:cTn id="17" dur="1000" fill="hold"/>
                                        <p:tgtEl>
                                          <p:spTgt spid="45059">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450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5059">
                                            <p:txEl>
                                              <p:pRg st="2" end="2"/>
                                            </p:txEl>
                                          </p:spTgt>
                                        </p:tgtEl>
                                      </p:cBhvr>
                                    </p:animEffect>
                                  </p:childTnLst>
                                </p:cTn>
                              </p:par>
                              <p:par>
                                <p:cTn id="20" presetID="29" presetClass="entr" presetSubtype="0" fill="hold" nodeType="with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 calcmode="lin" valueType="num">
                                      <p:cBhvr>
                                        <p:cTn id="22" dur="1000" fill="hold"/>
                                        <p:tgtEl>
                                          <p:spTgt spid="45059">
                                            <p:txEl>
                                              <p:pRg st="3" end="3"/>
                                            </p:txEl>
                                          </p:spTgt>
                                        </p:tgtEl>
                                        <p:attrNameLst>
                                          <p:attrName>ppt_x</p:attrName>
                                        </p:attrNameLst>
                                      </p:cBhvr>
                                      <p:tavLst>
                                        <p:tav tm="0">
                                          <p:val>
                                            <p:strVal val="#ppt_x-.2"/>
                                          </p:val>
                                        </p:tav>
                                        <p:tav tm="100000">
                                          <p:val>
                                            <p:strVal val="#ppt_x"/>
                                          </p:val>
                                        </p:tav>
                                      </p:tavLst>
                                    </p:anim>
                                    <p:anim calcmode="lin" valueType="num">
                                      <p:cBhvr>
                                        <p:cTn id="23" dur="1000" fill="hold"/>
                                        <p:tgtEl>
                                          <p:spTgt spid="450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5059">
                                            <p:txEl>
                                              <p:pRg st="3" end="3"/>
                                            </p:txEl>
                                          </p:spTgt>
                                        </p:tgtEl>
                                      </p:cBhvr>
                                    </p:animEffect>
                                  </p:childTnLst>
                                </p:cTn>
                              </p:par>
                              <p:par>
                                <p:cTn id="25" presetID="29" presetClass="entr" presetSubtype="0" fill="hold" nodeType="withEffect">
                                  <p:stCondLst>
                                    <p:cond delay="0"/>
                                  </p:stCondLst>
                                  <p:childTnLst>
                                    <p:set>
                                      <p:cBhvr>
                                        <p:cTn id="26" dur="1" fill="hold">
                                          <p:stCondLst>
                                            <p:cond delay="0"/>
                                          </p:stCondLst>
                                        </p:cTn>
                                        <p:tgtEl>
                                          <p:spTgt spid="45059">
                                            <p:txEl>
                                              <p:pRg st="4" end="4"/>
                                            </p:txEl>
                                          </p:spTgt>
                                        </p:tgtEl>
                                        <p:attrNameLst>
                                          <p:attrName>style.visibility</p:attrName>
                                        </p:attrNameLst>
                                      </p:cBhvr>
                                      <p:to>
                                        <p:strVal val="visible"/>
                                      </p:to>
                                    </p:set>
                                    <p:anim calcmode="lin" valueType="num">
                                      <p:cBhvr>
                                        <p:cTn id="27" dur="1000" fill="hold"/>
                                        <p:tgtEl>
                                          <p:spTgt spid="45059">
                                            <p:txEl>
                                              <p:pRg st="4" end="4"/>
                                            </p:txEl>
                                          </p:spTgt>
                                        </p:tgtEl>
                                        <p:attrNameLst>
                                          <p:attrName>ppt_x</p:attrName>
                                        </p:attrNameLst>
                                      </p:cBhvr>
                                      <p:tavLst>
                                        <p:tav tm="0">
                                          <p:val>
                                            <p:strVal val="#ppt_x-.2"/>
                                          </p:val>
                                        </p:tav>
                                        <p:tav tm="100000">
                                          <p:val>
                                            <p:strVal val="#ppt_x"/>
                                          </p:val>
                                        </p:tav>
                                      </p:tavLst>
                                    </p:anim>
                                    <p:anim calcmode="lin" valueType="num">
                                      <p:cBhvr>
                                        <p:cTn id="28" dur="1000" fill="hold"/>
                                        <p:tgtEl>
                                          <p:spTgt spid="450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5059">
                                            <p:txEl>
                                              <p:pRg st="4" end="4"/>
                                            </p:txEl>
                                          </p:spTgt>
                                        </p:tgtEl>
                                      </p:cBhvr>
                                    </p:animEffect>
                                  </p:childTnLst>
                                </p:cTn>
                              </p:par>
                              <p:par>
                                <p:cTn id="30" presetID="29" presetClass="entr" presetSubtype="0" fill="hold" nodeType="withEffect">
                                  <p:stCondLst>
                                    <p:cond delay="0"/>
                                  </p:stCondLst>
                                  <p:childTnLst>
                                    <p:set>
                                      <p:cBhvr>
                                        <p:cTn id="31" dur="1" fill="hold">
                                          <p:stCondLst>
                                            <p:cond delay="0"/>
                                          </p:stCondLst>
                                        </p:cTn>
                                        <p:tgtEl>
                                          <p:spTgt spid="45059">
                                            <p:txEl>
                                              <p:pRg st="5" end="5"/>
                                            </p:txEl>
                                          </p:spTgt>
                                        </p:tgtEl>
                                        <p:attrNameLst>
                                          <p:attrName>style.visibility</p:attrName>
                                        </p:attrNameLst>
                                      </p:cBhvr>
                                      <p:to>
                                        <p:strVal val="visible"/>
                                      </p:to>
                                    </p:set>
                                    <p:anim calcmode="lin" valueType="num">
                                      <p:cBhvr>
                                        <p:cTn id="32" dur="1000" fill="hold"/>
                                        <p:tgtEl>
                                          <p:spTgt spid="45059">
                                            <p:txEl>
                                              <p:pRg st="5" end="5"/>
                                            </p:txEl>
                                          </p:spTgt>
                                        </p:tgtEl>
                                        <p:attrNameLst>
                                          <p:attrName>ppt_x</p:attrName>
                                        </p:attrNameLst>
                                      </p:cBhvr>
                                      <p:tavLst>
                                        <p:tav tm="0">
                                          <p:val>
                                            <p:strVal val="#ppt_x-.2"/>
                                          </p:val>
                                        </p:tav>
                                        <p:tav tm="100000">
                                          <p:val>
                                            <p:strVal val="#ppt_x"/>
                                          </p:val>
                                        </p:tav>
                                      </p:tavLst>
                                    </p:anim>
                                    <p:anim calcmode="lin" valueType="num">
                                      <p:cBhvr>
                                        <p:cTn id="33" dur="1000" fill="hold"/>
                                        <p:tgtEl>
                                          <p:spTgt spid="4505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5059">
                                            <p:txEl>
                                              <p:pRg st="5" end="5"/>
                                            </p:txEl>
                                          </p:spTgt>
                                        </p:tgtEl>
                                      </p:cBhvr>
                                    </p:animEffect>
                                  </p:childTnLst>
                                </p:cTn>
                              </p:par>
                              <p:par>
                                <p:cTn id="35" presetID="29" presetClass="entr" presetSubtype="0" fill="hold" nodeType="withEffect">
                                  <p:stCondLst>
                                    <p:cond delay="0"/>
                                  </p:stCondLst>
                                  <p:childTnLst>
                                    <p:set>
                                      <p:cBhvr>
                                        <p:cTn id="36" dur="1" fill="hold">
                                          <p:stCondLst>
                                            <p:cond delay="0"/>
                                          </p:stCondLst>
                                        </p:cTn>
                                        <p:tgtEl>
                                          <p:spTgt spid="45059">
                                            <p:txEl>
                                              <p:pRg st="6" end="6"/>
                                            </p:txEl>
                                          </p:spTgt>
                                        </p:tgtEl>
                                        <p:attrNameLst>
                                          <p:attrName>style.visibility</p:attrName>
                                        </p:attrNameLst>
                                      </p:cBhvr>
                                      <p:to>
                                        <p:strVal val="visible"/>
                                      </p:to>
                                    </p:set>
                                    <p:anim calcmode="lin" valueType="num">
                                      <p:cBhvr>
                                        <p:cTn id="37" dur="1000" fill="hold"/>
                                        <p:tgtEl>
                                          <p:spTgt spid="45059">
                                            <p:txEl>
                                              <p:pRg st="6" end="6"/>
                                            </p:txEl>
                                          </p:spTgt>
                                        </p:tgtEl>
                                        <p:attrNameLst>
                                          <p:attrName>ppt_x</p:attrName>
                                        </p:attrNameLst>
                                      </p:cBhvr>
                                      <p:tavLst>
                                        <p:tav tm="0">
                                          <p:val>
                                            <p:strVal val="#ppt_x-.2"/>
                                          </p:val>
                                        </p:tav>
                                        <p:tav tm="100000">
                                          <p:val>
                                            <p:strVal val="#ppt_x"/>
                                          </p:val>
                                        </p:tav>
                                      </p:tavLst>
                                    </p:anim>
                                    <p:anim calcmode="lin" valueType="num">
                                      <p:cBhvr>
                                        <p:cTn id="38" dur="1000" fill="hold"/>
                                        <p:tgtEl>
                                          <p:spTgt spid="4505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5059">
                                            <p:txEl>
                                              <p:pRg st="6" end="6"/>
                                            </p:txEl>
                                          </p:spTgt>
                                        </p:tgtEl>
                                      </p:cBhvr>
                                    </p:animEffect>
                                  </p:childTnLst>
                                </p:cTn>
                              </p:par>
                              <p:par>
                                <p:cTn id="40" presetID="29" presetClass="entr" presetSubtype="0" fill="hold" nodeType="withEffect">
                                  <p:stCondLst>
                                    <p:cond delay="0"/>
                                  </p:stCondLst>
                                  <p:childTnLst>
                                    <p:set>
                                      <p:cBhvr>
                                        <p:cTn id="41" dur="1" fill="hold">
                                          <p:stCondLst>
                                            <p:cond delay="0"/>
                                          </p:stCondLst>
                                        </p:cTn>
                                        <p:tgtEl>
                                          <p:spTgt spid="45059">
                                            <p:txEl>
                                              <p:pRg st="7" end="7"/>
                                            </p:txEl>
                                          </p:spTgt>
                                        </p:tgtEl>
                                        <p:attrNameLst>
                                          <p:attrName>style.visibility</p:attrName>
                                        </p:attrNameLst>
                                      </p:cBhvr>
                                      <p:to>
                                        <p:strVal val="visible"/>
                                      </p:to>
                                    </p:set>
                                    <p:anim calcmode="lin" valueType="num">
                                      <p:cBhvr>
                                        <p:cTn id="42" dur="1000" fill="hold"/>
                                        <p:tgtEl>
                                          <p:spTgt spid="45059">
                                            <p:txEl>
                                              <p:pRg st="7" end="7"/>
                                            </p:txEl>
                                          </p:spTgt>
                                        </p:tgtEl>
                                        <p:attrNameLst>
                                          <p:attrName>ppt_x</p:attrName>
                                        </p:attrNameLst>
                                      </p:cBhvr>
                                      <p:tavLst>
                                        <p:tav tm="0">
                                          <p:val>
                                            <p:strVal val="#ppt_x-.2"/>
                                          </p:val>
                                        </p:tav>
                                        <p:tav tm="100000">
                                          <p:val>
                                            <p:strVal val="#ppt_x"/>
                                          </p:val>
                                        </p:tav>
                                      </p:tavLst>
                                    </p:anim>
                                    <p:anim calcmode="lin" valueType="num">
                                      <p:cBhvr>
                                        <p:cTn id="43" dur="1000" fill="hold"/>
                                        <p:tgtEl>
                                          <p:spTgt spid="45059">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5059">
                                            <p:txEl>
                                              <p:pRg st="7" end="7"/>
                                            </p:txEl>
                                          </p:spTgt>
                                        </p:tgtEl>
                                      </p:cBhvr>
                                    </p:animEffect>
                                  </p:childTnLst>
                                </p:cTn>
                              </p:par>
                              <p:par>
                                <p:cTn id="45" presetID="29" presetClass="entr" presetSubtype="0" fill="hold" nodeType="withEffect">
                                  <p:stCondLst>
                                    <p:cond delay="0"/>
                                  </p:stCondLst>
                                  <p:childTnLst>
                                    <p:set>
                                      <p:cBhvr>
                                        <p:cTn id="46" dur="1" fill="hold">
                                          <p:stCondLst>
                                            <p:cond delay="0"/>
                                          </p:stCondLst>
                                        </p:cTn>
                                        <p:tgtEl>
                                          <p:spTgt spid="45059">
                                            <p:txEl>
                                              <p:pRg st="8" end="8"/>
                                            </p:txEl>
                                          </p:spTgt>
                                        </p:tgtEl>
                                        <p:attrNameLst>
                                          <p:attrName>style.visibility</p:attrName>
                                        </p:attrNameLst>
                                      </p:cBhvr>
                                      <p:to>
                                        <p:strVal val="visible"/>
                                      </p:to>
                                    </p:set>
                                    <p:anim calcmode="lin" valueType="num">
                                      <p:cBhvr>
                                        <p:cTn id="47" dur="1000" fill="hold"/>
                                        <p:tgtEl>
                                          <p:spTgt spid="45059">
                                            <p:txEl>
                                              <p:pRg st="8" end="8"/>
                                            </p:txEl>
                                          </p:spTgt>
                                        </p:tgtEl>
                                        <p:attrNameLst>
                                          <p:attrName>ppt_x</p:attrName>
                                        </p:attrNameLst>
                                      </p:cBhvr>
                                      <p:tavLst>
                                        <p:tav tm="0">
                                          <p:val>
                                            <p:strVal val="#ppt_x-.2"/>
                                          </p:val>
                                        </p:tav>
                                        <p:tav tm="100000">
                                          <p:val>
                                            <p:strVal val="#ppt_x"/>
                                          </p:val>
                                        </p:tav>
                                      </p:tavLst>
                                    </p:anim>
                                    <p:anim calcmode="lin" valueType="num">
                                      <p:cBhvr>
                                        <p:cTn id="48" dur="1000" fill="hold"/>
                                        <p:tgtEl>
                                          <p:spTgt spid="45059">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45059">
                                            <p:txEl>
                                              <p:pRg st="8" end="8"/>
                                            </p:txEl>
                                          </p:spTgt>
                                        </p:tgtEl>
                                      </p:cBhvr>
                                    </p:animEffect>
                                  </p:childTnLst>
                                </p:cTn>
                              </p:par>
                              <p:par>
                                <p:cTn id="50" presetID="29" presetClass="entr" presetSubtype="0" fill="hold" nodeType="withEffect">
                                  <p:stCondLst>
                                    <p:cond delay="0"/>
                                  </p:stCondLst>
                                  <p:childTnLst>
                                    <p:set>
                                      <p:cBhvr>
                                        <p:cTn id="51" dur="1" fill="hold">
                                          <p:stCondLst>
                                            <p:cond delay="0"/>
                                          </p:stCondLst>
                                        </p:cTn>
                                        <p:tgtEl>
                                          <p:spTgt spid="45059">
                                            <p:txEl>
                                              <p:pRg st="9" end="9"/>
                                            </p:txEl>
                                          </p:spTgt>
                                        </p:tgtEl>
                                        <p:attrNameLst>
                                          <p:attrName>style.visibility</p:attrName>
                                        </p:attrNameLst>
                                      </p:cBhvr>
                                      <p:to>
                                        <p:strVal val="visible"/>
                                      </p:to>
                                    </p:set>
                                    <p:anim calcmode="lin" valueType="num">
                                      <p:cBhvr>
                                        <p:cTn id="52" dur="1000" fill="hold"/>
                                        <p:tgtEl>
                                          <p:spTgt spid="45059">
                                            <p:txEl>
                                              <p:pRg st="9" end="9"/>
                                            </p:txEl>
                                          </p:spTgt>
                                        </p:tgtEl>
                                        <p:attrNameLst>
                                          <p:attrName>ppt_x</p:attrName>
                                        </p:attrNameLst>
                                      </p:cBhvr>
                                      <p:tavLst>
                                        <p:tav tm="0">
                                          <p:val>
                                            <p:strVal val="#ppt_x-.2"/>
                                          </p:val>
                                        </p:tav>
                                        <p:tav tm="100000">
                                          <p:val>
                                            <p:strVal val="#ppt_x"/>
                                          </p:val>
                                        </p:tav>
                                      </p:tavLst>
                                    </p:anim>
                                    <p:anim calcmode="lin" valueType="num">
                                      <p:cBhvr>
                                        <p:cTn id="53" dur="1000" fill="hold"/>
                                        <p:tgtEl>
                                          <p:spTgt spid="45059">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45059">
                                            <p:txEl>
                                              <p:pRg st="9" end="9"/>
                                            </p:txEl>
                                          </p:spTgt>
                                        </p:tgtEl>
                                      </p:cBhvr>
                                    </p:animEffect>
                                  </p:childTnLst>
                                </p:cTn>
                              </p:par>
                              <p:par>
                                <p:cTn id="55" presetID="12" presetClass="entr" presetSubtype="4" fill="hold" nodeType="withEffect">
                                  <p:stCondLst>
                                    <p:cond delay="0"/>
                                  </p:stCondLst>
                                  <p:childTnLst>
                                    <p:set>
                                      <p:cBhvr>
                                        <p:cTn id="56" dur="1" fill="hold">
                                          <p:stCondLst>
                                            <p:cond delay="0"/>
                                          </p:stCondLst>
                                        </p:cTn>
                                        <p:tgtEl>
                                          <p:spTgt spid="3076"/>
                                        </p:tgtEl>
                                        <p:attrNameLst>
                                          <p:attrName>style.visibility</p:attrName>
                                        </p:attrNameLst>
                                      </p:cBhvr>
                                      <p:to>
                                        <p:strVal val="visible"/>
                                      </p:to>
                                    </p:set>
                                    <p:animEffect transition="in" filter="slide(fromBottom)">
                                      <p:cBhvr>
                                        <p:cTn id="57" dur="500"/>
                                        <p:tgtEl>
                                          <p:spTgt spid="3076"/>
                                        </p:tgtEl>
                                      </p:cBhvr>
                                    </p:animEffect>
                                  </p:childTnLst>
                                </p:cTn>
                              </p:par>
                              <p:par>
                                <p:cTn id="58" presetID="12" presetClass="entr" presetSubtype="4" fill="hold" nodeType="withEffect">
                                  <p:stCondLst>
                                    <p:cond delay="0"/>
                                  </p:stCondLst>
                                  <p:childTnLst>
                                    <p:set>
                                      <p:cBhvr>
                                        <p:cTn id="59" dur="1" fill="hold">
                                          <p:stCondLst>
                                            <p:cond delay="0"/>
                                          </p:stCondLst>
                                        </p:cTn>
                                        <p:tgtEl>
                                          <p:spTgt spid="3078"/>
                                        </p:tgtEl>
                                        <p:attrNameLst>
                                          <p:attrName>style.visibility</p:attrName>
                                        </p:attrNameLst>
                                      </p:cBhvr>
                                      <p:to>
                                        <p:strVal val="visible"/>
                                      </p:to>
                                    </p:set>
                                    <p:animEffect transition="in" filter="slide(fromBottom)">
                                      <p:cBhvr>
                                        <p:cTn id="60" dur="500"/>
                                        <p:tgtEl>
                                          <p:spTgt spid="3078"/>
                                        </p:tgtEl>
                                      </p:cBhvr>
                                    </p:animEffect>
                                  </p:childTnLst>
                                </p:cTn>
                              </p:par>
                              <p:par>
                                <p:cTn id="61" presetID="12" presetClass="entr" presetSubtype="4" fill="hold" nodeType="withEffect">
                                  <p:stCondLst>
                                    <p:cond delay="0"/>
                                  </p:stCondLst>
                                  <p:childTnLst>
                                    <p:set>
                                      <p:cBhvr>
                                        <p:cTn id="62" dur="1" fill="hold">
                                          <p:stCondLst>
                                            <p:cond delay="0"/>
                                          </p:stCondLst>
                                        </p:cTn>
                                        <p:tgtEl>
                                          <p:spTgt spid="3075"/>
                                        </p:tgtEl>
                                        <p:attrNameLst>
                                          <p:attrName>style.visibility</p:attrName>
                                        </p:attrNameLst>
                                      </p:cBhvr>
                                      <p:to>
                                        <p:strVal val="visible"/>
                                      </p:to>
                                    </p:set>
                                    <p:animEffect transition="in" filter="slide(fromBottom)">
                                      <p:cBhvr>
                                        <p:cTn id="6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066800"/>
          </a:xfrm>
        </p:spPr>
        <p:txBody>
          <a:bodyPr>
            <a:normAutofit/>
          </a:bodyPr>
          <a:lstStyle/>
          <a:p>
            <a:r>
              <a:rPr lang="en-US" sz="3600" dirty="0" smtClean="0">
                <a:solidFill>
                  <a:srgbClr val="C00000"/>
                </a:solidFill>
                <a:latin typeface="ITC Avant Garde Std Bk" pitchFamily="34" charset="0"/>
              </a:rPr>
              <a:t>OL Web Site </a:t>
            </a:r>
            <a:r>
              <a:rPr lang="en-US" sz="3600" u="sng" dirty="0" smtClean="0">
                <a:solidFill>
                  <a:srgbClr val="0000FF"/>
                </a:solidFill>
                <a:latin typeface="ITC Avant Garde Std Bk" pitchFamily="34" charset="0"/>
              </a:rPr>
              <a:t>OperationLifesaver.ca</a:t>
            </a:r>
            <a:endParaRPr lang="en-CA" sz="3200" i="1" dirty="0">
              <a:solidFill>
                <a:schemeClr val="tx2"/>
              </a:solidFill>
              <a:latin typeface="ITC Avant Garde Std Bk" pitchFamily="34" charset="0"/>
            </a:endParaRPr>
          </a:p>
        </p:txBody>
      </p:sp>
      <p:sp>
        <p:nvSpPr>
          <p:cNvPr id="6" name="TextBox 5"/>
          <p:cNvSpPr txBox="1"/>
          <p:nvPr/>
        </p:nvSpPr>
        <p:spPr>
          <a:xfrm>
            <a:off x="304800" y="2286000"/>
            <a:ext cx="4114800" cy="2569934"/>
          </a:xfrm>
          <a:prstGeom prst="rect">
            <a:avLst/>
          </a:prstGeom>
          <a:noFill/>
        </p:spPr>
        <p:txBody>
          <a:bodyPr wrap="square" rtlCol="0">
            <a:spAutoFit/>
          </a:bodyPr>
          <a:lstStyle/>
          <a:p>
            <a:pPr>
              <a:spcAft>
                <a:spcPts val="600"/>
              </a:spcAft>
              <a:buFont typeface="Arial" pitchFamily="34" charset="0"/>
              <a:buChar char="•"/>
            </a:pPr>
            <a:r>
              <a:rPr lang="en-US" sz="2000" i="1" dirty="0" smtClean="0">
                <a:solidFill>
                  <a:schemeClr val="tx1">
                    <a:lumMod val="50000"/>
                    <a:lumOff val="50000"/>
                  </a:schemeClr>
                </a:solidFill>
                <a:latin typeface="ITC Avant Garde Std Bk" pitchFamily="34" charset="0"/>
              </a:rPr>
              <a:t>Improved functionality</a:t>
            </a:r>
          </a:p>
          <a:p>
            <a:pPr>
              <a:spcAft>
                <a:spcPts val="600"/>
              </a:spcAft>
              <a:buFont typeface="Arial" pitchFamily="34" charset="0"/>
              <a:buChar char="•"/>
            </a:pPr>
            <a:r>
              <a:rPr lang="en-US" sz="2000" i="1" dirty="0" smtClean="0">
                <a:solidFill>
                  <a:schemeClr val="tx1">
                    <a:lumMod val="50000"/>
                    <a:lumOff val="50000"/>
                  </a:schemeClr>
                </a:solidFill>
                <a:latin typeface="ITC Avant Garde Std Bk" pitchFamily="34" charset="0"/>
              </a:rPr>
              <a:t>Utilizes SEO –Search Engine Optimization</a:t>
            </a:r>
          </a:p>
          <a:p>
            <a:pPr>
              <a:spcAft>
                <a:spcPts val="600"/>
              </a:spcAft>
              <a:buFont typeface="Arial" pitchFamily="34" charset="0"/>
              <a:buChar char="•"/>
            </a:pPr>
            <a:r>
              <a:rPr lang="en-US" sz="2000" i="1" dirty="0" smtClean="0">
                <a:solidFill>
                  <a:schemeClr val="tx1">
                    <a:lumMod val="50000"/>
                    <a:lumOff val="50000"/>
                  </a:schemeClr>
                </a:solidFill>
                <a:latin typeface="ITC Avant Garde Std Bk" pitchFamily="34" charset="0"/>
              </a:rPr>
              <a:t>Current statistics</a:t>
            </a:r>
          </a:p>
          <a:p>
            <a:pPr>
              <a:spcAft>
                <a:spcPts val="600"/>
              </a:spcAft>
              <a:buFont typeface="Arial" pitchFamily="34" charset="0"/>
              <a:buChar char="•"/>
            </a:pPr>
            <a:r>
              <a:rPr lang="en-US" sz="2000" i="1" dirty="0" smtClean="0">
                <a:solidFill>
                  <a:schemeClr val="tx1">
                    <a:lumMod val="50000"/>
                    <a:lumOff val="50000"/>
                  </a:schemeClr>
                </a:solidFill>
                <a:latin typeface="ITC Avant Garde Std Bk" pitchFamily="34" charset="0"/>
              </a:rPr>
              <a:t> Includes a Presenter Section</a:t>
            </a:r>
          </a:p>
          <a:p>
            <a:pPr lvl="1">
              <a:spcAft>
                <a:spcPts val="600"/>
              </a:spcAft>
              <a:buSzPct val="88000"/>
              <a:buFont typeface="Courier New" pitchFamily="49" charset="0"/>
              <a:buChar char="o"/>
            </a:pPr>
            <a:r>
              <a:rPr lang="en-US" i="1" dirty="0" smtClean="0">
                <a:solidFill>
                  <a:schemeClr val="tx1">
                    <a:lumMod val="50000"/>
                    <a:lumOff val="50000"/>
                  </a:schemeClr>
                </a:solidFill>
                <a:latin typeface="ITC Avant Garde Std Bk" pitchFamily="34" charset="0"/>
              </a:rPr>
              <a:t>Access to database reports</a:t>
            </a:r>
          </a:p>
          <a:p>
            <a:pPr lvl="1">
              <a:spcAft>
                <a:spcPts val="600"/>
              </a:spcAft>
              <a:buSzPct val="88000"/>
              <a:buFont typeface="Courier New" pitchFamily="49" charset="0"/>
              <a:buChar char="o"/>
            </a:pPr>
            <a:r>
              <a:rPr lang="en-US" i="1" dirty="0" smtClean="0">
                <a:solidFill>
                  <a:schemeClr val="tx1">
                    <a:lumMod val="50000"/>
                    <a:lumOff val="50000"/>
                  </a:schemeClr>
                </a:solidFill>
                <a:latin typeface="ITC Avant Garde Std Bk" pitchFamily="34" charset="0"/>
              </a:rPr>
              <a:t>Volunteer reporting</a:t>
            </a:r>
            <a:endParaRPr lang="en-CA" i="1" dirty="0">
              <a:solidFill>
                <a:schemeClr val="tx1">
                  <a:lumMod val="50000"/>
                  <a:lumOff val="50000"/>
                </a:schemeClr>
              </a:solidFill>
              <a:latin typeface="ITC Avant Garde Std Bk" pitchFamily="34" charset="0"/>
            </a:endParaRPr>
          </a:p>
        </p:txBody>
      </p:sp>
      <p:pic>
        <p:nvPicPr>
          <p:cNvPr id="7" name="Picture 6"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67544" y="5949280"/>
            <a:ext cx="974252" cy="527720"/>
          </a:xfrm>
          <a:prstGeom prst="rect">
            <a:avLst/>
          </a:prstGeom>
        </p:spPr>
      </p:pic>
      <p:pic>
        <p:nvPicPr>
          <p:cNvPr id="116739" name="Picture 3"/>
          <p:cNvPicPr>
            <a:picLocks noChangeAspect="1" noChangeArrowheads="1"/>
          </p:cNvPicPr>
          <p:nvPr/>
        </p:nvPicPr>
        <p:blipFill>
          <a:blip r:embed="rId7"/>
          <a:srcRect/>
          <a:stretch>
            <a:fillRect/>
          </a:stretch>
        </p:blipFill>
        <p:spPr bwMode="auto">
          <a:xfrm>
            <a:off x="5697120" y="3064880"/>
            <a:ext cx="2971111" cy="2452352"/>
          </a:xfrm>
          <a:prstGeom prst="rect">
            <a:avLst/>
          </a:prstGeom>
          <a:ln>
            <a:noFill/>
          </a:ln>
          <a:effectLst>
            <a:outerShdw blurRad="292100" dist="139700" dir="2700000" algn="tl" rotWithShape="0">
              <a:srgbClr val="333333">
                <a:alpha val="65000"/>
              </a:srgbClr>
            </a:outerShdw>
          </a:effectLst>
        </p:spPr>
      </p:pic>
      <p:pic>
        <p:nvPicPr>
          <p:cNvPr id="116738" name="Picture 2"/>
          <p:cNvPicPr>
            <a:picLocks noGrp="1" noChangeAspect="1" noChangeArrowheads="1"/>
          </p:cNvPicPr>
          <p:nvPr>
            <p:ph idx="1"/>
          </p:nvPr>
        </p:nvPicPr>
        <p:blipFill>
          <a:blip r:embed="rId8"/>
          <a:srcRect/>
          <a:stretch>
            <a:fillRect/>
          </a:stretch>
        </p:blipFill>
        <p:spPr bwMode="auto">
          <a:xfrm>
            <a:off x="4860032" y="1819746"/>
            <a:ext cx="2971111" cy="2490267"/>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9"/>
          <a:srcRect/>
          <a:stretch>
            <a:fillRect/>
          </a:stretch>
        </p:blipFill>
        <p:spPr bwMode="auto">
          <a:xfrm>
            <a:off x="535293" y="1600201"/>
            <a:ext cx="5404859" cy="39170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11" presetID="15" presetClass="entr" presetSubtype="0" fill="hold" nodeType="with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p:cTn id="13" dur="1000" fill="hold"/>
                                        <p:tgtEl>
                                          <p:spTgt spid="116738"/>
                                        </p:tgtEl>
                                        <p:attrNameLst>
                                          <p:attrName>ppt_w</p:attrName>
                                        </p:attrNameLst>
                                      </p:cBhvr>
                                      <p:tavLst>
                                        <p:tav tm="0">
                                          <p:val>
                                            <p:fltVal val="0"/>
                                          </p:val>
                                        </p:tav>
                                        <p:tav tm="100000">
                                          <p:val>
                                            <p:strVal val="#ppt_w"/>
                                          </p:val>
                                        </p:tav>
                                      </p:tavLst>
                                    </p:anim>
                                    <p:anim calcmode="lin" valueType="num">
                                      <p:cBhvr>
                                        <p:cTn id="14" dur="1000" fill="hold"/>
                                        <p:tgtEl>
                                          <p:spTgt spid="116738"/>
                                        </p:tgtEl>
                                        <p:attrNameLst>
                                          <p:attrName>ppt_h</p:attrName>
                                        </p:attrNameLst>
                                      </p:cBhvr>
                                      <p:tavLst>
                                        <p:tav tm="0">
                                          <p:val>
                                            <p:fltVal val="0"/>
                                          </p:val>
                                        </p:tav>
                                        <p:tav tm="100000">
                                          <p:val>
                                            <p:strVal val="#ppt_h"/>
                                          </p:val>
                                        </p:tav>
                                      </p:tavLst>
                                    </p:anim>
                                    <p:anim calcmode="lin" valueType="num">
                                      <p:cBhvr>
                                        <p:cTn id="15" dur="1000" fill="hold"/>
                                        <p:tgtEl>
                                          <p:spTgt spid="1167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67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16739"/>
                                        </p:tgtEl>
                                        <p:attrNameLst>
                                          <p:attrName>style.visibility</p:attrName>
                                        </p:attrNameLst>
                                      </p:cBhvr>
                                      <p:to>
                                        <p:strVal val="visible"/>
                                      </p:to>
                                    </p:set>
                                    <p:anim calcmode="lin" valueType="num">
                                      <p:cBhvr>
                                        <p:cTn id="19" dur="1000" fill="hold"/>
                                        <p:tgtEl>
                                          <p:spTgt spid="116739"/>
                                        </p:tgtEl>
                                        <p:attrNameLst>
                                          <p:attrName>ppt_w</p:attrName>
                                        </p:attrNameLst>
                                      </p:cBhvr>
                                      <p:tavLst>
                                        <p:tav tm="0">
                                          <p:val>
                                            <p:fltVal val="0"/>
                                          </p:val>
                                        </p:tav>
                                        <p:tav tm="100000">
                                          <p:val>
                                            <p:strVal val="#ppt_w"/>
                                          </p:val>
                                        </p:tav>
                                      </p:tavLst>
                                    </p:anim>
                                    <p:anim calcmode="lin" valueType="num">
                                      <p:cBhvr>
                                        <p:cTn id="20" dur="1000" fill="hold"/>
                                        <p:tgtEl>
                                          <p:spTgt spid="116739"/>
                                        </p:tgtEl>
                                        <p:attrNameLst>
                                          <p:attrName>ppt_h</p:attrName>
                                        </p:attrNameLst>
                                      </p:cBhvr>
                                      <p:tavLst>
                                        <p:tav tm="0">
                                          <p:val>
                                            <p:fltVal val="0"/>
                                          </p:val>
                                        </p:tav>
                                        <p:tav tm="100000">
                                          <p:val>
                                            <p:strVal val="#ppt_h"/>
                                          </p:val>
                                        </p:tav>
                                      </p:tavLst>
                                    </p:anim>
                                    <p:anim calcmode="lin" valueType="num">
                                      <p:cBhvr>
                                        <p:cTn id="21" dur="1000" fill="hold"/>
                                        <p:tgtEl>
                                          <p:spTgt spid="116739"/>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6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3" name="Title 2"/>
          <p:cNvSpPr>
            <a:spLocks noGrp="1"/>
          </p:cNvSpPr>
          <p:nvPr>
            <p:ph type="title"/>
          </p:nvPr>
        </p:nvSpPr>
        <p:spPr>
          <a:xfrm>
            <a:off x="304800" y="609600"/>
            <a:ext cx="8229600" cy="1066800"/>
          </a:xfrm>
        </p:spPr>
        <p:txBody>
          <a:bodyPr/>
          <a:lstStyle/>
          <a:p>
            <a:pPr eaLnBrk="1" fontAlgn="auto" hangingPunct="1">
              <a:spcAft>
                <a:spcPts val="0"/>
              </a:spcAft>
              <a:defRPr/>
            </a:pPr>
            <a:r>
              <a:rPr dirty="0" smtClean="0">
                <a:solidFill>
                  <a:srgbClr val="C00000"/>
                </a:solidFill>
                <a:latin typeface="ITC Avant Garde Std Bk" pitchFamily="34" charset="0"/>
              </a:rPr>
              <a:t>OL Kids </a:t>
            </a:r>
            <a:r>
              <a:rPr lang="en-CA" dirty="0" smtClean="0">
                <a:solidFill>
                  <a:srgbClr val="C00000"/>
                </a:solidFill>
                <a:latin typeface="ITC Avant Garde Std Bk" pitchFamily="34" charset="0"/>
              </a:rPr>
              <a:t>–</a:t>
            </a:r>
            <a:r>
              <a:rPr dirty="0" smtClean="0">
                <a:solidFill>
                  <a:srgbClr val="C00000"/>
                </a:solidFill>
                <a:latin typeface="ITC Avant Garde Std Bk" pitchFamily="34" charset="0"/>
              </a:rPr>
              <a:t> </a:t>
            </a:r>
            <a:r>
              <a:rPr u="sng" dirty="0" smtClean="0">
                <a:solidFill>
                  <a:srgbClr val="0000FF"/>
                </a:solidFill>
                <a:latin typeface="ITC Avant Garde Std Bk" pitchFamily="34" charset="0"/>
              </a:rPr>
              <a:t>www</a:t>
            </a:r>
            <a:r>
              <a:rPr sz="3600" u="sng" dirty="0" smtClean="0">
                <a:solidFill>
                  <a:srgbClr val="0000FF"/>
                </a:solidFill>
                <a:latin typeface="ITC Avant Garde Std Bk" pitchFamily="34" charset="0"/>
              </a:rPr>
              <a:t>.olkids.ca</a:t>
            </a:r>
            <a:endParaRPr lang="en-CA" sz="3600" u="sng" dirty="0">
              <a:solidFill>
                <a:srgbClr val="0000FF"/>
              </a:solidFill>
              <a:latin typeface="ITC Avant Garde Std Bk" pitchFamily="34" charset="0"/>
            </a:endParaRPr>
          </a:p>
        </p:txBody>
      </p:sp>
      <p:pic>
        <p:nvPicPr>
          <p:cNvPr id="5" name="Picture 2"/>
          <p:cNvPicPr>
            <a:picLocks noChangeAspect="1" noChangeArrowheads="1"/>
          </p:cNvPicPr>
          <p:nvPr/>
        </p:nvPicPr>
        <p:blipFill>
          <a:blip r:embed="rId5"/>
          <a:srcRect/>
          <a:stretch>
            <a:fillRect/>
          </a:stretch>
        </p:blipFill>
        <p:spPr bwMode="auto">
          <a:xfrm>
            <a:off x="5252724" y="2780928"/>
            <a:ext cx="3891276" cy="23042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0483" name="Picture 3"/>
          <p:cNvPicPr>
            <a:picLocks noGrp="1" noChangeAspect="1" noChangeArrowheads="1"/>
          </p:cNvPicPr>
          <p:nvPr>
            <p:ph idx="1"/>
          </p:nvPr>
        </p:nvPicPr>
        <p:blipFill>
          <a:blip r:embed="rId6" cstate="print"/>
          <a:srcRect/>
          <a:stretch>
            <a:fillRect/>
          </a:stretch>
        </p:blipFill>
        <p:spPr>
          <a:xfrm>
            <a:off x="467544" y="2207058"/>
            <a:ext cx="5900622" cy="31301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3" name="Title 2"/>
          <p:cNvSpPr>
            <a:spLocks noGrp="1"/>
          </p:cNvSpPr>
          <p:nvPr>
            <p:ph type="title"/>
          </p:nvPr>
        </p:nvSpPr>
        <p:spPr>
          <a:xfrm>
            <a:off x="304800" y="609600"/>
            <a:ext cx="8229600" cy="1066800"/>
          </a:xfrm>
        </p:spPr>
        <p:txBody>
          <a:bodyPr/>
          <a:lstStyle/>
          <a:p>
            <a:pPr eaLnBrk="1" fontAlgn="auto" hangingPunct="1">
              <a:spcAft>
                <a:spcPts val="0"/>
              </a:spcAft>
              <a:defRPr/>
            </a:pPr>
            <a:r>
              <a:rPr dirty="0" smtClean="0">
                <a:solidFill>
                  <a:srgbClr val="C00000"/>
                </a:solidFill>
                <a:latin typeface="ITC Avant Garde Std Bk" pitchFamily="34" charset="0"/>
              </a:rPr>
              <a:t>OL Kids </a:t>
            </a:r>
            <a:r>
              <a:rPr lang="en-CA" dirty="0" smtClean="0">
                <a:solidFill>
                  <a:srgbClr val="C00000"/>
                </a:solidFill>
                <a:latin typeface="ITC Avant Garde Std Bk" pitchFamily="34" charset="0"/>
              </a:rPr>
              <a:t>–</a:t>
            </a:r>
            <a:r>
              <a:rPr dirty="0" smtClean="0">
                <a:solidFill>
                  <a:srgbClr val="C00000"/>
                </a:solidFill>
                <a:latin typeface="ITC Avant Garde Std Bk" pitchFamily="34" charset="0"/>
              </a:rPr>
              <a:t> </a:t>
            </a:r>
            <a:r>
              <a:rPr lang="en-US" sz="3600" dirty="0" smtClean="0">
                <a:solidFill>
                  <a:srgbClr val="FF0000"/>
                </a:solidFill>
                <a:latin typeface="Forte" pitchFamily="66" charset="0"/>
              </a:rPr>
              <a:t>P</a:t>
            </a:r>
            <a:r>
              <a:rPr lang="en-US" sz="3600" dirty="0" smtClean="0">
                <a:solidFill>
                  <a:srgbClr val="00B0F0"/>
                </a:solidFill>
                <a:latin typeface="Forte" pitchFamily="66" charset="0"/>
              </a:rPr>
              <a:t>a</a:t>
            </a:r>
            <a:r>
              <a:rPr lang="en-US" sz="3600" dirty="0" smtClean="0">
                <a:solidFill>
                  <a:srgbClr val="FFC000"/>
                </a:solidFill>
                <a:latin typeface="Forte" pitchFamily="66" charset="0"/>
              </a:rPr>
              <a:t>i</a:t>
            </a:r>
            <a:r>
              <a:rPr lang="en-US" sz="3600" dirty="0" smtClean="0">
                <a:solidFill>
                  <a:srgbClr val="92D050"/>
                </a:solidFill>
                <a:latin typeface="Forte" pitchFamily="66" charset="0"/>
              </a:rPr>
              <a:t>n</a:t>
            </a:r>
            <a:r>
              <a:rPr lang="en-US" sz="3600" dirty="0" smtClean="0">
                <a:solidFill>
                  <a:srgbClr val="7030A0"/>
                </a:solidFill>
                <a:latin typeface="Forte" pitchFamily="66" charset="0"/>
              </a:rPr>
              <a:t>t</a:t>
            </a:r>
            <a:r>
              <a:rPr lang="en-US" sz="3600" dirty="0" smtClean="0">
                <a:solidFill>
                  <a:schemeClr val="tx2">
                    <a:lumMod val="75000"/>
                  </a:schemeClr>
                </a:solidFill>
                <a:latin typeface="Forte" pitchFamily="66" charset="0"/>
              </a:rPr>
              <a:t> </a:t>
            </a:r>
            <a:r>
              <a:rPr lang="en-US" sz="3600" dirty="0" smtClean="0">
                <a:solidFill>
                  <a:srgbClr val="FF0000"/>
                </a:solidFill>
                <a:latin typeface="Forte" pitchFamily="66" charset="0"/>
              </a:rPr>
              <a:t>O</a:t>
            </a:r>
            <a:r>
              <a:rPr lang="en-US" sz="3600" dirty="0" smtClean="0">
                <a:solidFill>
                  <a:srgbClr val="00B050"/>
                </a:solidFill>
                <a:latin typeface="Forte" pitchFamily="66" charset="0"/>
              </a:rPr>
              <a:t>L</a:t>
            </a:r>
            <a:r>
              <a:rPr lang="en-US" sz="3600" dirty="0" smtClean="0">
                <a:solidFill>
                  <a:schemeClr val="accent2">
                    <a:lumMod val="60000"/>
                    <a:lumOff val="40000"/>
                  </a:schemeClr>
                </a:solidFill>
                <a:latin typeface="Forte" pitchFamily="66" charset="0"/>
              </a:rPr>
              <a:t>E</a:t>
            </a:r>
            <a:endParaRPr lang="en-CA" sz="3200" dirty="0">
              <a:solidFill>
                <a:schemeClr val="accent2">
                  <a:lumMod val="60000"/>
                  <a:lumOff val="40000"/>
                </a:schemeClr>
              </a:solidFill>
              <a:latin typeface="Forte" pitchFamily="66" charset="0"/>
            </a:endParaRPr>
          </a:p>
        </p:txBody>
      </p:sp>
      <p:pic>
        <p:nvPicPr>
          <p:cNvPr id="20483" name="Picture 3"/>
          <p:cNvPicPr>
            <a:picLocks noGrp="1" noChangeAspect="1" noChangeArrowheads="1"/>
          </p:cNvPicPr>
          <p:nvPr>
            <p:ph idx="1"/>
          </p:nvPr>
        </p:nvPicPr>
        <p:blipFill>
          <a:blip r:embed="rId5" cstate="print"/>
          <a:srcRect/>
          <a:stretch>
            <a:fillRect/>
          </a:stretch>
        </p:blipFill>
        <p:spPr>
          <a:xfrm>
            <a:off x="467544" y="1839380"/>
            <a:ext cx="8496944" cy="45074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9571" name="Picture 3"/>
          <p:cNvPicPr>
            <a:picLocks noChangeAspect="1" noChangeArrowheads="1"/>
          </p:cNvPicPr>
          <p:nvPr/>
        </p:nvPicPr>
        <p:blipFill>
          <a:blip r:embed="rId6" cstate="print"/>
          <a:srcRect/>
          <a:stretch>
            <a:fillRect/>
          </a:stretch>
        </p:blipFill>
        <p:spPr bwMode="auto">
          <a:xfrm>
            <a:off x="1573895" y="1872135"/>
            <a:ext cx="6094449" cy="4343397"/>
          </a:xfrm>
          <a:prstGeom prst="rect">
            <a:avLst/>
          </a:prstGeom>
          <a:noFill/>
          <a:ln w="9525">
            <a:noFill/>
            <a:miter lim="800000"/>
            <a:headEnd/>
            <a:tailEnd/>
          </a:ln>
          <a:effectLst/>
        </p:spPr>
      </p:pic>
      <p:pic>
        <p:nvPicPr>
          <p:cNvPr id="109576" name="Picture 8" descr="C:\Documents and Settings\dand\Local Settings\Temporary Internet Files\Content.IE5\RGXGQYKI\MCj04326520000[1].png"/>
          <p:cNvPicPr>
            <a:picLocks noChangeAspect="1" noChangeArrowheads="1"/>
          </p:cNvPicPr>
          <p:nvPr/>
        </p:nvPicPr>
        <p:blipFill>
          <a:blip r:embed="rId7" cstate="print"/>
          <a:srcRect/>
          <a:stretch>
            <a:fillRect/>
          </a:stretch>
        </p:blipFill>
        <p:spPr bwMode="auto">
          <a:xfrm>
            <a:off x="5017740" y="685800"/>
            <a:ext cx="1714500" cy="17145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1027" name="Rectangle 2"/>
          <p:cNvSpPr>
            <a:spLocks noGrp="1" noChangeArrowheads="1"/>
          </p:cNvSpPr>
          <p:nvPr>
            <p:ph type="title"/>
          </p:nvPr>
        </p:nvSpPr>
        <p:spPr>
          <a:xfrm>
            <a:off x="457200" y="487362"/>
            <a:ext cx="8686800" cy="884238"/>
          </a:xfrm>
        </p:spPr>
        <p:txBody>
          <a:bodyPr/>
          <a:lstStyle/>
          <a:p>
            <a:r>
              <a:rPr lang="en-US" dirty="0" smtClean="0">
                <a:solidFill>
                  <a:srgbClr val="C00000"/>
                </a:solidFill>
                <a:latin typeface="ITC Avant Garde Std Bk" pitchFamily="34" charset="0"/>
              </a:rPr>
              <a:t>Crossing Statistics</a:t>
            </a:r>
            <a:r>
              <a:rPr lang="en-US" sz="2000" dirty="0" smtClean="0">
                <a:solidFill>
                  <a:srgbClr val="C00000"/>
                </a:solidFill>
                <a:latin typeface="ITC Avant Garde Std Bk" pitchFamily="34" charset="0"/>
              </a:rPr>
              <a:t> </a:t>
            </a:r>
            <a:r>
              <a:rPr lang="en-US" sz="2000" i="1" dirty="0" smtClean="0">
                <a:solidFill>
                  <a:srgbClr val="C00000"/>
                </a:solidFill>
                <a:latin typeface="ITC Avant Garde Std Bk" pitchFamily="34" charset="0"/>
              </a:rPr>
              <a:t>(source TSB)</a:t>
            </a:r>
            <a:endParaRPr lang="en-CA" i="1" dirty="0" smtClean="0">
              <a:solidFill>
                <a:srgbClr val="C00000"/>
              </a:solidFill>
              <a:effectLst/>
              <a:latin typeface="ITC Avant Garde Std Bk" pitchFamily="34" charset="0"/>
            </a:endParaRPr>
          </a:p>
        </p:txBody>
      </p:sp>
      <p:sp>
        <p:nvSpPr>
          <p:cNvPr id="10" name="Rectangle 9"/>
          <p:cNvSpPr/>
          <p:nvPr/>
        </p:nvSpPr>
        <p:spPr>
          <a:xfrm>
            <a:off x="7162800" y="2133600"/>
            <a:ext cx="1371600" cy="861774"/>
          </a:xfrm>
          <a:prstGeom prst="rect">
            <a:avLst/>
          </a:prstGeom>
        </p:spPr>
        <p:txBody>
          <a:bodyPr wrap="square">
            <a:spAutoFit/>
          </a:bodyPr>
          <a:lstStyle/>
          <a:p>
            <a:pPr algn="ctr"/>
            <a:r>
              <a:rPr lang="en-US" b="1" dirty="0" smtClean="0">
                <a:solidFill>
                  <a:srgbClr val="C00000"/>
                </a:solidFill>
                <a:latin typeface="ITC Avant Garde Std Bk" pitchFamily="34" charset="0"/>
              </a:rPr>
              <a:t>Collisions </a:t>
            </a:r>
            <a:endParaRPr lang="en-US" sz="1400" b="1" dirty="0" smtClean="0">
              <a:solidFill>
                <a:srgbClr val="C00000"/>
              </a:solidFill>
              <a:latin typeface="ITC Avant Garde Std Bk" pitchFamily="34" charset="0"/>
            </a:endParaRPr>
          </a:p>
          <a:p>
            <a:pPr algn="ctr"/>
            <a:r>
              <a:rPr lang="en-US" sz="3200" b="1" dirty="0" smtClean="0">
                <a:solidFill>
                  <a:srgbClr val="C00000"/>
                </a:solidFill>
              </a:rPr>
              <a:t>78%</a:t>
            </a:r>
            <a:endParaRPr lang="en-CA" sz="3200" b="1" dirty="0">
              <a:solidFill>
                <a:srgbClr val="C00000"/>
              </a:solidFill>
            </a:endParaRPr>
          </a:p>
        </p:txBody>
      </p:sp>
      <p:sp>
        <p:nvSpPr>
          <p:cNvPr id="11" name="Down Arrow 10"/>
          <p:cNvSpPr/>
          <p:nvPr/>
        </p:nvSpPr>
        <p:spPr>
          <a:xfrm>
            <a:off x="7543800" y="2895600"/>
            <a:ext cx="484632" cy="521208"/>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7" name="Chart Placeholder 6"/>
          <p:cNvGraphicFramePr>
            <a:graphicFrameLocks noGrp="1"/>
          </p:cNvGraphicFramePr>
          <p:nvPr>
            <p:ph type="chart" idx="1"/>
          </p:nvPr>
        </p:nvGraphicFramePr>
        <p:xfrm>
          <a:off x="467544" y="1423317"/>
          <a:ext cx="8229600" cy="4525963"/>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2051" name="Rectangle 2"/>
          <p:cNvSpPr>
            <a:spLocks noGrp="1" noChangeArrowheads="1"/>
          </p:cNvSpPr>
          <p:nvPr>
            <p:ph type="title"/>
          </p:nvPr>
        </p:nvSpPr>
        <p:spPr>
          <a:xfrm>
            <a:off x="457200" y="487362"/>
            <a:ext cx="8229600" cy="884238"/>
          </a:xfrm>
        </p:spPr>
        <p:txBody>
          <a:bodyPr/>
          <a:lstStyle/>
          <a:p>
            <a:r>
              <a:rPr lang="en-US" dirty="0" smtClean="0">
                <a:solidFill>
                  <a:srgbClr val="C00000"/>
                </a:solidFill>
                <a:latin typeface="ITC Avant Garde Std Bk" pitchFamily="34" charset="0"/>
              </a:rPr>
              <a:t>Trespass Statistics</a:t>
            </a:r>
            <a:r>
              <a:rPr lang="en-US" sz="2000" dirty="0" smtClean="0">
                <a:solidFill>
                  <a:srgbClr val="C00000"/>
                </a:solidFill>
                <a:latin typeface="ITC Avant Garde Std Bk" pitchFamily="34" charset="0"/>
              </a:rPr>
              <a:t> </a:t>
            </a:r>
            <a:r>
              <a:rPr lang="en-US" sz="1800" i="1" dirty="0" smtClean="0">
                <a:solidFill>
                  <a:srgbClr val="C00000"/>
                </a:solidFill>
                <a:effectLst/>
                <a:latin typeface="ITC Avant Garde Std Bk" pitchFamily="34" charset="0"/>
              </a:rPr>
              <a:t>(Source TSB)</a:t>
            </a:r>
            <a:endParaRPr lang="en-CA" dirty="0" smtClean="0">
              <a:solidFill>
                <a:srgbClr val="C00000"/>
              </a:solidFill>
              <a:latin typeface="ITC Avant Garde Std Bk" pitchFamily="34" charset="0"/>
            </a:endParaRPr>
          </a:p>
        </p:txBody>
      </p:sp>
      <p:sp>
        <p:nvSpPr>
          <p:cNvPr id="11" name="Rectangle 10"/>
          <p:cNvSpPr/>
          <p:nvPr/>
        </p:nvSpPr>
        <p:spPr>
          <a:xfrm>
            <a:off x="7162800" y="2133600"/>
            <a:ext cx="1371600" cy="861774"/>
          </a:xfrm>
          <a:prstGeom prst="rect">
            <a:avLst/>
          </a:prstGeom>
        </p:spPr>
        <p:txBody>
          <a:bodyPr wrap="square">
            <a:spAutoFit/>
          </a:bodyPr>
          <a:lstStyle/>
          <a:p>
            <a:pPr algn="ctr"/>
            <a:r>
              <a:rPr lang="en-US" b="1" dirty="0" smtClean="0">
                <a:solidFill>
                  <a:srgbClr val="C00000"/>
                </a:solidFill>
                <a:latin typeface="ITC Avant Garde Std Bk" pitchFamily="34" charset="0"/>
              </a:rPr>
              <a:t>Incidents </a:t>
            </a:r>
            <a:endParaRPr lang="en-US" sz="1400" b="1" dirty="0" smtClean="0">
              <a:solidFill>
                <a:srgbClr val="C00000"/>
              </a:solidFill>
              <a:latin typeface="ITC Avant Garde Std Bk" pitchFamily="34" charset="0"/>
            </a:endParaRPr>
          </a:p>
          <a:p>
            <a:pPr algn="ctr"/>
            <a:r>
              <a:rPr lang="en-US" sz="3200" b="1" dirty="0" smtClean="0">
                <a:solidFill>
                  <a:srgbClr val="C00000"/>
                </a:solidFill>
              </a:rPr>
              <a:t>54%</a:t>
            </a:r>
            <a:endParaRPr lang="en-CA" sz="3200" b="1" dirty="0">
              <a:solidFill>
                <a:srgbClr val="C00000"/>
              </a:solidFill>
            </a:endParaRPr>
          </a:p>
        </p:txBody>
      </p:sp>
      <p:sp>
        <p:nvSpPr>
          <p:cNvPr id="12" name="Down Arrow 11"/>
          <p:cNvSpPr/>
          <p:nvPr/>
        </p:nvSpPr>
        <p:spPr>
          <a:xfrm>
            <a:off x="7543800" y="2895600"/>
            <a:ext cx="484627" cy="521242"/>
          </a:xfrm>
          <a:prstGeom prst="downArrow">
            <a:avLst/>
          </a:prstGeom>
          <a:solidFill>
            <a:srgbClr val="FF0000"/>
          </a:solidFill>
          <a:ln w="12700" cap="flat" cmpd="sng" algn="ctr">
            <a:solidFill>
              <a:srgbClr val="FFC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CA"/>
          </a:p>
        </p:txBody>
      </p:sp>
      <p:graphicFrame>
        <p:nvGraphicFramePr>
          <p:cNvPr id="9" name="Chart Placeholder 8"/>
          <p:cNvGraphicFramePr>
            <a:graphicFrameLocks noGrp="1"/>
          </p:cNvGraphicFramePr>
          <p:nvPr>
            <p:ph type="chart" idx="1"/>
          </p:nvPr>
        </p:nvGraphicFramePr>
        <p:xfrm>
          <a:off x="755576" y="1371600"/>
          <a:ext cx="8229600" cy="478735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2204864"/>
            <a:ext cx="5703168" cy="3816424"/>
          </a:xfrm>
        </p:spPr>
        <p:txBody>
          <a:bodyPr>
            <a:normAutofit/>
          </a:bodyPr>
          <a:lstStyle/>
          <a:p>
            <a:pPr>
              <a:lnSpc>
                <a:spcPct val="150000"/>
              </a:lnSpc>
            </a:pPr>
            <a:r>
              <a:rPr lang="en-US" sz="2400" dirty="0" smtClean="0">
                <a:solidFill>
                  <a:schemeClr val="tx1">
                    <a:lumMod val="50000"/>
                    <a:lumOff val="50000"/>
                  </a:schemeClr>
                </a:solidFill>
                <a:latin typeface="ITC Avant Garde Std Bk" pitchFamily="34" charset="0"/>
              </a:rPr>
              <a:t>Performed by Transport Canada</a:t>
            </a:r>
          </a:p>
          <a:p>
            <a:r>
              <a:rPr lang="en-US" sz="2400" dirty="0" smtClean="0">
                <a:solidFill>
                  <a:schemeClr val="tx1">
                    <a:lumMod val="50000"/>
                    <a:lumOff val="50000"/>
                  </a:schemeClr>
                </a:solidFill>
                <a:latin typeface="ITC Avant Garde Std Bk" pitchFamily="34" charset="0"/>
              </a:rPr>
              <a:t>Provided very favorable review</a:t>
            </a:r>
          </a:p>
          <a:p>
            <a:pPr>
              <a:lnSpc>
                <a:spcPct val="150000"/>
              </a:lnSpc>
            </a:pPr>
            <a:r>
              <a:rPr lang="en-US" sz="2400" i="1" dirty="0" smtClean="0">
                <a:solidFill>
                  <a:schemeClr val="tx1">
                    <a:lumMod val="50000"/>
                    <a:lumOff val="50000"/>
                  </a:schemeClr>
                </a:solidFill>
                <a:latin typeface="ITC Avant Garde Std Bk" pitchFamily="34" charset="0"/>
              </a:rPr>
              <a:t>As a result…</a:t>
            </a:r>
          </a:p>
          <a:p>
            <a:endParaRPr lang="en-US" sz="2400" dirty="0" smtClean="0">
              <a:solidFill>
                <a:schemeClr val="tx1">
                  <a:lumMod val="50000"/>
                  <a:lumOff val="50000"/>
                </a:schemeClr>
              </a:solidFill>
              <a:latin typeface="ITC Avant Garde Std Bk" pitchFamily="34" charset="0"/>
            </a:endParaRPr>
          </a:p>
          <a:p>
            <a:endParaRPr lang="en-US" sz="2400" dirty="0" smtClean="0">
              <a:solidFill>
                <a:schemeClr val="tx1">
                  <a:lumMod val="50000"/>
                  <a:lumOff val="50000"/>
                </a:schemeClr>
              </a:solidFill>
              <a:latin typeface="ITC Avant Garde Std Bk" pitchFamily="34" charset="0"/>
            </a:endParaRPr>
          </a:p>
          <a:p>
            <a:endParaRPr lang="en-US" sz="1800" dirty="0" smtClean="0">
              <a:solidFill>
                <a:schemeClr val="tx1">
                  <a:lumMod val="50000"/>
                  <a:lumOff val="50000"/>
                </a:schemeClr>
              </a:solidFill>
              <a:latin typeface="ITC Avant Garde Std Bk" pitchFamily="34" charset="0"/>
            </a:endParaRPr>
          </a:p>
        </p:txBody>
      </p:sp>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
        <p:nvSpPr>
          <p:cNvPr id="8" name="Title 1"/>
          <p:cNvSpPr txBox="1">
            <a:spLocks/>
          </p:cNvSpPr>
          <p:nvPr/>
        </p:nvSpPr>
        <p:spPr>
          <a:xfrm>
            <a:off x="457200" y="620688"/>
            <a:ext cx="8229600" cy="10668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C00000"/>
                </a:solidFill>
                <a:effectLst/>
                <a:uLnTx/>
                <a:uFillTx/>
                <a:latin typeface="ITC Avant Garde Std Bk" pitchFamily="34" charset="0"/>
                <a:ea typeface="+mj-ea"/>
                <a:cs typeface="Arial Bold"/>
              </a:rPr>
              <a:t>OL Canada - Program Evaluation</a:t>
            </a:r>
            <a:endParaRPr kumimoji="0" lang="en-CA" sz="3600" b="0" i="0" u="none" strike="noStrike" kern="1200" cap="none" spc="0" normalizeH="0" baseline="0" noProof="0" dirty="0">
              <a:ln>
                <a:noFill/>
              </a:ln>
              <a:solidFill>
                <a:srgbClr val="C00000"/>
              </a:solidFill>
              <a:effectLst/>
              <a:uLnTx/>
              <a:uFillTx/>
              <a:latin typeface="ITC Avant Garde Std Bk" pitchFamily="34" charset="0"/>
              <a:ea typeface="+mj-ea"/>
              <a:cs typeface="Arial Bold"/>
            </a:endParaRPr>
          </a:p>
        </p:txBody>
      </p:sp>
      <p:pic>
        <p:nvPicPr>
          <p:cNvPr id="2054" name="Picture 6" descr="http://ca.wrs.yahoo.com/_ylt=A0WTf2kQLXlN_gQA2Xf2FAx./SIG=127a1bi3e/EXP=1299815824/**http%3a/www.orf-vd.ch/attachments/Image/j0401133.jpg"/>
          <p:cNvPicPr>
            <a:picLocks noChangeAspect="1" noChangeArrowheads="1"/>
          </p:cNvPicPr>
          <p:nvPr/>
        </p:nvPicPr>
        <p:blipFill>
          <a:blip r:embed="rId6"/>
          <a:srcRect/>
          <a:stretch>
            <a:fillRect/>
          </a:stretch>
        </p:blipFill>
        <p:spPr bwMode="auto">
          <a:xfrm rot="429261">
            <a:off x="5565298" y="2484137"/>
            <a:ext cx="3456477" cy="27651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Right)">
                                      <p:cBhvr>
                                        <p:cTn id="7" dur="500"/>
                                        <p:tgtEl>
                                          <p:spTgt spid="6">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strips(downRight)">
                                      <p:cBhvr>
                                        <p:cTn id="10" dur="500"/>
                                        <p:tgtEl>
                                          <p:spTgt spid="6">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strips(downRight)">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1828800"/>
            <a:ext cx="5181600" cy="4419600"/>
          </a:xfrm>
        </p:spPr>
        <p:txBody>
          <a:bodyPr>
            <a:normAutofit lnSpcReduction="10000"/>
          </a:bodyPr>
          <a:lstStyle/>
          <a:p>
            <a:r>
              <a:rPr lang="en-US" sz="2000" i="1" dirty="0" smtClean="0">
                <a:solidFill>
                  <a:schemeClr val="tx1">
                    <a:lumMod val="50000"/>
                    <a:lumOff val="50000"/>
                  </a:schemeClr>
                </a:solidFill>
                <a:latin typeface="ITC Avant Garde Std Bk" pitchFamily="34" charset="0"/>
              </a:rPr>
              <a:t>TC has </a:t>
            </a:r>
            <a:r>
              <a:rPr lang="en-US" sz="2000" i="1" dirty="0" smtClean="0">
                <a:solidFill>
                  <a:schemeClr val="tx1">
                    <a:lumMod val="50000"/>
                    <a:lumOff val="50000"/>
                  </a:schemeClr>
                </a:solidFill>
                <a:latin typeface="ITC Avant Garde Std Bk" pitchFamily="34" charset="0"/>
              </a:rPr>
              <a:t>renewed its contribution </a:t>
            </a:r>
            <a:r>
              <a:rPr lang="en-US" sz="2000" i="1" dirty="0" smtClean="0">
                <a:solidFill>
                  <a:schemeClr val="tx1">
                    <a:lumMod val="50000"/>
                    <a:lumOff val="50000"/>
                  </a:schemeClr>
                </a:solidFill>
                <a:latin typeface="ITC Avant Garde Std Bk" pitchFamily="34" charset="0"/>
              </a:rPr>
              <a:t>agreement for the OL program with the RAC</a:t>
            </a:r>
          </a:p>
          <a:p>
            <a:endParaRPr lang="en-US" sz="2000" i="1" dirty="0" smtClean="0">
              <a:solidFill>
                <a:schemeClr val="tx1">
                  <a:lumMod val="50000"/>
                  <a:lumOff val="50000"/>
                </a:schemeClr>
              </a:solidFill>
              <a:latin typeface="ITC Avant Garde Std Bk" pitchFamily="34" charset="0"/>
            </a:endParaRPr>
          </a:p>
          <a:p>
            <a:r>
              <a:rPr lang="en-US" sz="2000" i="1" dirty="0" smtClean="0">
                <a:solidFill>
                  <a:schemeClr val="tx1">
                    <a:lumMod val="50000"/>
                    <a:lumOff val="50000"/>
                  </a:schemeClr>
                </a:solidFill>
                <a:latin typeface="ITC Avant Garde Std Bk" pitchFamily="34" charset="0"/>
              </a:rPr>
              <a:t>Includes increased funding for the new four-year agreement</a:t>
            </a:r>
          </a:p>
          <a:p>
            <a:endParaRPr lang="en-US" sz="2000" i="1" dirty="0" smtClean="0">
              <a:solidFill>
                <a:schemeClr val="tx1">
                  <a:lumMod val="50000"/>
                  <a:lumOff val="50000"/>
                </a:schemeClr>
              </a:solidFill>
              <a:latin typeface="ITC Avant Garde Std Bk" pitchFamily="34" charset="0"/>
            </a:endParaRPr>
          </a:p>
          <a:p>
            <a:r>
              <a:rPr lang="en-US" sz="2000" i="1" dirty="0" smtClean="0">
                <a:solidFill>
                  <a:schemeClr val="tx1">
                    <a:lumMod val="50000"/>
                    <a:lumOff val="50000"/>
                  </a:schemeClr>
                </a:solidFill>
                <a:latin typeface="ITC Avant Garde Std Bk" pitchFamily="34" charset="0"/>
              </a:rPr>
              <a:t>Addition of four new Regional Outreach Coordinators (QC, ON, MB, BC)</a:t>
            </a:r>
          </a:p>
          <a:p>
            <a:endParaRPr lang="en-US" sz="2000" i="1" dirty="0" smtClean="0">
              <a:solidFill>
                <a:schemeClr val="tx1">
                  <a:lumMod val="50000"/>
                  <a:lumOff val="50000"/>
                </a:schemeClr>
              </a:solidFill>
              <a:latin typeface="ITC Avant Garde Std Bk" pitchFamily="34" charset="0"/>
            </a:endParaRPr>
          </a:p>
          <a:p>
            <a:r>
              <a:rPr lang="en-US" sz="2000" i="1" dirty="0" smtClean="0">
                <a:solidFill>
                  <a:schemeClr val="tx1">
                    <a:lumMod val="50000"/>
                    <a:lumOff val="50000"/>
                  </a:schemeClr>
                </a:solidFill>
                <a:latin typeface="ITC Avant Garde Std Bk" pitchFamily="34" charset="0"/>
              </a:rPr>
              <a:t>Will inject additional $28M in Grade Crossing Improvement Fund in next 5 years</a:t>
            </a:r>
          </a:p>
          <a:p>
            <a:endParaRPr lang="en-CA" i="1" dirty="0">
              <a:solidFill>
                <a:schemeClr val="tx2"/>
              </a:solidFill>
            </a:endParaRPr>
          </a:p>
        </p:txBody>
      </p:sp>
      <p:pic>
        <p:nvPicPr>
          <p:cNvPr id="13314" name="Picture 2" descr="C:\Documents and Settings\dand\Local Settings\Temporary Internet Files\Content.IE5\RGXGQYKI\MPj03993000000[1].jpg"/>
          <p:cNvPicPr>
            <a:picLocks noChangeAspect="1" noChangeArrowheads="1"/>
          </p:cNvPicPr>
          <p:nvPr/>
        </p:nvPicPr>
        <p:blipFill>
          <a:blip r:embed="rId3" cstate="print"/>
          <a:srcRect/>
          <a:stretch>
            <a:fillRect/>
          </a:stretch>
        </p:blipFill>
        <p:spPr bwMode="auto">
          <a:xfrm>
            <a:off x="990600" y="2286000"/>
            <a:ext cx="2081784" cy="3121152"/>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381000" y="609600"/>
            <a:ext cx="8229600" cy="1066800"/>
          </a:xfrm>
        </p:spPr>
        <p:txBody>
          <a:bodyPr>
            <a:noAutofit/>
          </a:bodyPr>
          <a:lstStyle/>
          <a:p>
            <a:r>
              <a:rPr sz="3600" dirty="0" smtClean="0">
                <a:solidFill>
                  <a:srgbClr val="C00000"/>
                </a:solidFill>
                <a:latin typeface="ITC Avant Garde Std Bk" pitchFamily="34" charset="0"/>
              </a:rPr>
              <a:t>Transport Canada </a:t>
            </a:r>
            <a:r>
              <a:rPr sz="3200" i="1" dirty="0" smtClean="0">
                <a:solidFill>
                  <a:srgbClr val="C00000"/>
                </a:solidFill>
                <a:latin typeface="ITC Avant Garde Std Bk" pitchFamily="34" charset="0"/>
              </a:rPr>
              <a:t>Announcement </a:t>
            </a:r>
            <a:endParaRPr lang="en-CA" sz="3200" i="1" dirty="0">
              <a:solidFill>
                <a:srgbClr val="C00000"/>
              </a:solidFill>
              <a:latin typeface="ITC Avant Garde Std Bk" pitchFamily="34" charset="0"/>
            </a:endParaRPr>
          </a:p>
        </p:txBody>
      </p:sp>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066800"/>
          </a:xfrm>
        </p:spPr>
        <p:txBody>
          <a:bodyPr>
            <a:normAutofit/>
          </a:bodyPr>
          <a:lstStyle/>
          <a:p>
            <a:r>
              <a:rPr lang="en-US" sz="3600" dirty="0" smtClean="0">
                <a:solidFill>
                  <a:srgbClr val="C30C21"/>
                </a:solidFill>
                <a:latin typeface="ITC Avant Garde Std Bk" pitchFamily="34" charset="0"/>
              </a:rPr>
              <a:t>Strategic Plan</a:t>
            </a:r>
            <a:endParaRPr lang="en-CA" sz="3200" dirty="0">
              <a:solidFill>
                <a:srgbClr val="C30C21"/>
              </a:solidFill>
              <a:latin typeface="ITC Avant Garde Std Bk" pitchFamily="34" charset="0"/>
            </a:endParaRPr>
          </a:p>
        </p:txBody>
      </p:sp>
      <p:sp>
        <p:nvSpPr>
          <p:cNvPr id="6" name="Content Placeholder 5"/>
          <p:cNvSpPr>
            <a:spLocks noGrp="1"/>
          </p:cNvSpPr>
          <p:nvPr>
            <p:ph idx="1"/>
          </p:nvPr>
        </p:nvSpPr>
        <p:spPr>
          <a:xfrm>
            <a:off x="381000" y="2204864"/>
            <a:ext cx="3974976" cy="3816424"/>
          </a:xfrm>
        </p:spPr>
        <p:txBody>
          <a:bodyPr>
            <a:normAutofit/>
          </a:bodyPr>
          <a:lstStyle/>
          <a:p>
            <a:pPr>
              <a:buNone/>
            </a:pPr>
            <a:r>
              <a:rPr lang="en-US" sz="2400" i="1" dirty="0" smtClean="0">
                <a:solidFill>
                  <a:schemeClr val="tx1">
                    <a:lumMod val="50000"/>
                    <a:lumOff val="50000"/>
                  </a:schemeClr>
                </a:solidFill>
                <a:latin typeface="ITC Avant Garde Std Bk" pitchFamily="34" charset="0"/>
              </a:rPr>
              <a:t>Focus on…</a:t>
            </a:r>
          </a:p>
          <a:p>
            <a:r>
              <a:rPr lang="en-US" sz="2400" dirty="0" smtClean="0">
                <a:solidFill>
                  <a:schemeClr val="tx1">
                    <a:lumMod val="50000"/>
                    <a:lumOff val="50000"/>
                  </a:schemeClr>
                </a:solidFill>
                <a:latin typeface="ITC Avant Garde Std Bk" pitchFamily="34" charset="0"/>
              </a:rPr>
              <a:t>Communication</a:t>
            </a:r>
          </a:p>
          <a:p>
            <a:r>
              <a:rPr lang="en-US" sz="2400" dirty="0" smtClean="0">
                <a:solidFill>
                  <a:schemeClr val="tx1">
                    <a:lumMod val="50000"/>
                    <a:lumOff val="50000"/>
                  </a:schemeClr>
                </a:solidFill>
                <a:latin typeface="ITC Avant Garde Std Bk" pitchFamily="34" charset="0"/>
              </a:rPr>
              <a:t>Training / Coordination</a:t>
            </a:r>
          </a:p>
          <a:p>
            <a:r>
              <a:rPr lang="en-US" sz="2400" dirty="0" smtClean="0">
                <a:solidFill>
                  <a:schemeClr val="tx1">
                    <a:lumMod val="50000"/>
                    <a:lumOff val="50000"/>
                  </a:schemeClr>
                </a:solidFill>
                <a:latin typeface="ITC Avant Garde Std Bk" pitchFamily="34" charset="0"/>
              </a:rPr>
              <a:t>Program delivery </a:t>
            </a:r>
          </a:p>
          <a:p>
            <a:endParaRPr lang="en-US" sz="1800" dirty="0" smtClean="0">
              <a:solidFill>
                <a:schemeClr val="tx1">
                  <a:lumMod val="50000"/>
                  <a:lumOff val="50000"/>
                </a:schemeClr>
              </a:solidFill>
              <a:latin typeface="ITC Avant Garde Std Bk" pitchFamily="34" charset="0"/>
            </a:endParaRPr>
          </a:p>
        </p:txBody>
      </p:sp>
      <p:pic>
        <p:nvPicPr>
          <p:cNvPr id="2050" name="Picture 2" descr="Strategic Plan for your Website"/>
          <p:cNvPicPr>
            <a:picLocks noChangeAspect="1" noChangeArrowheads="1"/>
          </p:cNvPicPr>
          <p:nvPr/>
        </p:nvPicPr>
        <p:blipFill>
          <a:blip r:embed="rId3"/>
          <a:srcRect/>
          <a:stretch>
            <a:fillRect/>
          </a:stretch>
        </p:blipFill>
        <p:spPr bwMode="auto">
          <a:xfrm>
            <a:off x="4788024" y="2276872"/>
            <a:ext cx="3838997" cy="2417545"/>
          </a:xfrm>
          <a:prstGeom prst="rect">
            <a:avLst/>
          </a:prstGeom>
          <a:noFill/>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strips(downRight)">
                                      <p:cBhvr>
                                        <p:cTn id="7" dur="500"/>
                                        <p:tgtEl>
                                          <p:spTgt spid="6">
                                            <p:txEl>
                                              <p:pRg st="1" end="1"/>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strips(downRight)">
                                      <p:cBhvr>
                                        <p:cTn id="10" dur="500"/>
                                        <p:tgtEl>
                                          <p:spTgt spid="6">
                                            <p:txEl>
                                              <p:pRg st="0" end="0"/>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strips(downRight)">
                                      <p:cBhvr>
                                        <p:cTn id="13" dur="500"/>
                                        <p:tgtEl>
                                          <p:spTgt spid="6">
                                            <p:txEl>
                                              <p:pRg st="2" end="2"/>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strips(downRight)">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95400"/>
          </a:xfrm>
        </p:spPr>
        <p:txBody>
          <a:bodyPr>
            <a:normAutofit/>
          </a:bodyPr>
          <a:lstStyle/>
          <a:p>
            <a:r>
              <a:rPr lang="en-US" dirty="0" smtClean="0">
                <a:solidFill>
                  <a:srgbClr val="C30C21"/>
                </a:solidFill>
                <a:latin typeface="ITC Avant Garde Std Bk" pitchFamily="34" charset="0"/>
              </a:rPr>
              <a:t>OL – </a:t>
            </a:r>
            <a:r>
              <a:rPr lang="en-US" i="1" dirty="0" smtClean="0">
                <a:solidFill>
                  <a:srgbClr val="C30C21"/>
                </a:solidFill>
                <a:latin typeface="ITC Avant Garde Std Bk" pitchFamily="34" charset="0"/>
              </a:rPr>
              <a:t>Communication </a:t>
            </a:r>
          </a:p>
        </p:txBody>
      </p:sp>
      <p:pic>
        <p:nvPicPr>
          <p:cNvPr id="86017" name="Picture 1" descr="Gateway Communications International"/>
          <p:cNvPicPr>
            <a:picLocks noChangeAspect="1" noChangeArrowheads="1"/>
          </p:cNvPicPr>
          <p:nvPr/>
        </p:nvPicPr>
        <p:blipFill>
          <a:blip r:embed="rId3" cstate="print"/>
          <a:srcRect/>
          <a:stretch>
            <a:fillRect/>
          </a:stretch>
        </p:blipFill>
        <p:spPr bwMode="auto">
          <a:xfrm>
            <a:off x="4572000" y="3212976"/>
            <a:ext cx="4320480" cy="253468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51520" y="1905000"/>
            <a:ext cx="7499176" cy="2308324"/>
          </a:xfrm>
          <a:prstGeom prst="rect">
            <a:avLst/>
          </a:prstGeom>
          <a:noFill/>
        </p:spPr>
        <p:txBody>
          <a:bodyPr wrap="square" rtlCol="0">
            <a:spAutoFit/>
          </a:bodyPr>
          <a:lstStyle/>
          <a:p>
            <a:pPr>
              <a:lnSpc>
                <a:spcPct val="150000"/>
              </a:lnSpc>
              <a:buFont typeface="Arial" pitchFamily="34" charset="0"/>
              <a:buChar char="•"/>
            </a:pPr>
            <a:r>
              <a:rPr lang="en-US" sz="2400" dirty="0" smtClean="0">
                <a:solidFill>
                  <a:schemeClr val="tx1">
                    <a:lumMod val="50000"/>
                    <a:lumOff val="50000"/>
                  </a:schemeClr>
                </a:solidFill>
                <a:latin typeface="ITC Avant Garde Std Bk" pitchFamily="34" charset="0"/>
              </a:rPr>
              <a:t> Develop a Communication Plan</a:t>
            </a:r>
          </a:p>
          <a:p>
            <a:pPr>
              <a:lnSpc>
                <a:spcPct val="150000"/>
              </a:lnSpc>
              <a:buFont typeface="Arial" pitchFamily="34" charset="0"/>
              <a:buChar char="•"/>
            </a:pPr>
            <a:r>
              <a:rPr lang="en-US" sz="2400" dirty="0" smtClean="0">
                <a:solidFill>
                  <a:schemeClr val="tx1">
                    <a:lumMod val="50000"/>
                    <a:lumOff val="50000"/>
                  </a:schemeClr>
                </a:solidFill>
                <a:latin typeface="ITC Avant Garde Std Bk" pitchFamily="34" charset="0"/>
              </a:rPr>
              <a:t> Create national &amp; provincial medium </a:t>
            </a:r>
          </a:p>
          <a:p>
            <a:pPr>
              <a:lnSpc>
                <a:spcPct val="150000"/>
              </a:lnSpc>
              <a:buFont typeface="Arial" pitchFamily="34" charset="0"/>
              <a:buChar char="•"/>
            </a:pPr>
            <a:r>
              <a:rPr lang="en-US" sz="2400" dirty="0" smtClean="0">
                <a:solidFill>
                  <a:schemeClr val="tx1">
                    <a:lumMod val="50000"/>
                    <a:lumOff val="50000"/>
                  </a:schemeClr>
                </a:solidFill>
                <a:latin typeface="ITC Avant Garde Std Bk" pitchFamily="34" charset="0"/>
              </a:rPr>
              <a:t> Optimize Social </a:t>
            </a:r>
            <a:r>
              <a:rPr lang="en-US" sz="2400" dirty="0" smtClean="0">
                <a:solidFill>
                  <a:schemeClr val="tx1">
                    <a:lumMod val="50000"/>
                    <a:lumOff val="50000"/>
                  </a:schemeClr>
                </a:solidFill>
                <a:latin typeface="ITC Avant Garde Std Bk" pitchFamily="34" charset="0"/>
              </a:rPr>
              <a:t>Media </a:t>
            </a:r>
            <a:endParaRPr lang="en-US" sz="2400" dirty="0" smtClean="0">
              <a:solidFill>
                <a:schemeClr val="tx1">
                  <a:lumMod val="50000"/>
                  <a:lumOff val="50000"/>
                </a:schemeClr>
              </a:solidFill>
              <a:latin typeface="ITC Avant Garde Std Bk" pitchFamily="34" charset="0"/>
            </a:endParaRPr>
          </a:p>
          <a:p>
            <a:pPr>
              <a:lnSpc>
                <a:spcPct val="150000"/>
              </a:lnSpc>
              <a:buFont typeface="Arial" pitchFamily="34" charset="0"/>
              <a:buChar char="•"/>
            </a:pPr>
            <a:endParaRPr lang="en-CA" sz="2400" dirty="0">
              <a:solidFill>
                <a:schemeClr val="tx1">
                  <a:lumMod val="50000"/>
                  <a:lumOff val="50000"/>
                </a:schemeClr>
              </a:solidFill>
              <a:latin typeface="ITC Avant Garde Std Bk" pitchFamily="34" charset="0"/>
            </a:endParaRPr>
          </a:p>
        </p:txBody>
      </p:sp>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Right)">
                                      <p:cBhvr>
                                        <p:cTn id="7" dur="500"/>
                                        <p:tgtEl>
                                          <p:spTgt spid="4">
                                            <p:txEl>
                                              <p:pRg st="0" end="0"/>
                                            </p:txEl>
                                          </p:spTgt>
                                        </p:tgtEl>
                                      </p:cBhvr>
                                    </p:animEffect>
                                  </p:childTnLst>
                                </p:cTn>
                              </p:par>
                            </p:childTnLst>
                          </p:cTn>
                        </p:par>
                        <p:par>
                          <p:cTn id="8" fill="hold">
                            <p:stCondLst>
                              <p:cond delay="500"/>
                            </p:stCondLst>
                            <p:childTnLst>
                              <p:par>
                                <p:cTn id="9" presetID="18" presetClass="entr" presetSubtype="6" fill="hold" nodeType="afterEffect">
                                  <p:stCondLst>
                                    <p:cond delay="5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strips(downRight)">
                                      <p:cBhvr>
                                        <p:cTn id="11" dur="500"/>
                                        <p:tgtEl>
                                          <p:spTgt spid="4">
                                            <p:txEl>
                                              <p:pRg st="1" end="1"/>
                                            </p:txEl>
                                          </p:spTgt>
                                        </p:tgtEl>
                                      </p:cBhvr>
                                    </p:animEffect>
                                  </p:childTnLst>
                                </p:cTn>
                              </p:par>
                            </p:childTnLst>
                          </p:cTn>
                        </p:par>
                        <p:par>
                          <p:cTn id="12" fill="hold">
                            <p:stCondLst>
                              <p:cond delay="1500"/>
                            </p:stCondLst>
                            <p:childTnLst>
                              <p:par>
                                <p:cTn id="13" presetID="18" presetClass="entr" presetSubtype="6" fill="hold" nodeType="afterEffect">
                                  <p:stCondLst>
                                    <p:cond delay="5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strips(downRight)">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76200" y="778024"/>
            <a:ext cx="8229600" cy="1066800"/>
          </a:xfrm>
        </p:spPr>
        <p:txBody>
          <a:bodyPr>
            <a:normAutofit/>
          </a:bodyPr>
          <a:lstStyle/>
          <a:p>
            <a:r>
              <a:rPr lang="en-US" sz="3600" dirty="0">
                <a:solidFill>
                  <a:srgbClr val="C00000"/>
                </a:solidFill>
                <a:latin typeface="ITC Avant Garde Std Bk" pitchFamily="34" charset="0"/>
              </a:rPr>
              <a:t>Canadian </a:t>
            </a:r>
            <a:r>
              <a:rPr lang="en-US" sz="3600" dirty="0" smtClean="0">
                <a:solidFill>
                  <a:srgbClr val="C00000"/>
                </a:solidFill>
                <a:latin typeface="ITC Avant Garde Std Bk" pitchFamily="34" charset="0"/>
              </a:rPr>
              <a:t>Railway Facts</a:t>
            </a:r>
            <a:endParaRPr lang="en-CA" sz="4800" dirty="0">
              <a:solidFill>
                <a:srgbClr val="C00000"/>
              </a:solidFill>
              <a:latin typeface="ITC Avant Garde Std Bk" pitchFamily="34" charset="0"/>
            </a:endParaRPr>
          </a:p>
        </p:txBody>
      </p:sp>
      <p:sp>
        <p:nvSpPr>
          <p:cNvPr id="104451" name="Rectangle 3"/>
          <p:cNvSpPr>
            <a:spLocks noGrp="1" noChangeArrowheads="1"/>
          </p:cNvSpPr>
          <p:nvPr>
            <p:ph type="body" idx="1"/>
          </p:nvPr>
        </p:nvSpPr>
        <p:spPr>
          <a:xfrm>
            <a:off x="228600" y="2286000"/>
            <a:ext cx="4559424" cy="3200400"/>
          </a:xfrm>
        </p:spPr>
        <p:txBody>
          <a:bodyPr>
            <a:normAutofit/>
          </a:bodyPr>
          <a:lstStyle/>
          <a:p>
            <a:pPr>
              <a:lnSpc>
                <a:spcPct val="90000"/>
              </a:lnSpc>
              <a:spcBef>
                <a:spcPts val="600"/>
              </a:spcBef>
            </a:pPr>
            <a:r>
              <a:rPr lang="en-CA" sz="2000" b="1" dirty="0" smtClean="0">
                <a:solidFill>
                  <a:schemeClr val="tx1">
                    <a:lumMod val="50000"/>
                    <a:lumOff val="50000"/>
                  </a:schemeClr>
                </a:solidFill>
                <a:latin typeface="ITC Avant Garde Std Bk" pitchFamily="34" charset="0"/>
              </a:rPr>
              <a:t>48,000 km. </a:t>
            </a:r>
            <a:r>
              <a:rPr lang="en-CA" sz="2000" b="1" dirty="0">
                <a:solidFill>
                  <a:schemeClr val="tx1">
                    <a:lumMod val="50000"/>
                    <a:lumOff val="50000"/>
                  </a:schemeClr>
                </a:solidFill>
                <a:latin typeface="ITC Avant Garde Std Bk" pitchFamily="34" charset="0"/>
              </a:rPr>
              <a:t>of track </a:t>
            </a:r>
            <a:endParaRPr lang="en-CA" sz="2000" b="1" dirty="0" smtClean="0">
              <a:solidFill>
                <a:schemeClr val="tx1">
                  <a:lumMod val="50000"/>
                  <a:lumOff val="50000"/>
                </a:schemeClr>
              </a:solidFill>
              <a:latin typeface="ITC Avant Garde Std Bk" pitchFamily="34" charset="0"/>
            </a:endParaRPr>
          </a:p>
          <a:p>
            <a:pPr>
              <a:lnSpc>
                <a:spcPct val="90000"/>
              </a:lnSpc>
              <a:spcBef>
                <a:spcPts val="600"/>
              </a:spcBef>
            </a:pPr>
            <a:r>
              <a:rPr lang="en-CA" sz="2000" b="1" dirty="0" smtClean="0">
                <a:solidFill>
                  <a:schemeClr val="tx1">
                    <a:lumMod val="50000"/>
                    <a:lumOff val="50000"/>
                  </a:schemeClr>
                </a:solidFill>
                <a:latin typeface="ITC Avant Garde Std Bk" pitchFamily="34" charset="0"/>
              </a:rPr>
              <a:t>20,000 </a:t>
            </a:r>
            <a:r>
              <a:rPr lang="en-CA" sz="2000" b="1" u="sng" dirty="0">
                <a:solidFill>
                  <a:schemeClr val="tx1">
                    <a:lumMod val="50000"/>
                    <a:lumOff val="50000"/>
                  </a:schemeClr>
                </a:solidFill>
                <a:latin typeface="ITC Avant Garde Std Bk" pitchFamily="34" charset="0"/>
              </a:rPr>
              <a:t>public</a:t>
            </a:r>
            <a:r>
              <a:rPr lang="en-CA" sz="2000" b="1" dirty="0">
                <a:solidFill>
                  <a:schemeClr val="tx1">
                    <a:lumMod val="50000"/>
                    <a:lumOff val="50000"/>
                  </a:schemeClr>
                </a:solidFill>
                <a:latin typeface="ITC Avant Garde Std Bk" pitchFamily="34" charset="0"/>
              </a:rPr>
              <a:t> </a:t>
            </a:r>
            <a:r>
              <a:rPr lang="en-CA" sz="2000" b="1" dirty="0" smtClean="0">
                <a:solidFill>
                  <a:schemeClr val="tx1">
                    <a:lumMod val="50000"/>
                    <a:lumOff val="50000"/>
                  </a:schemeClr>
                </a:solidFill>
                <a:latin typeface="ITC Avant Garde Std Bk" pitchFamily="34" charset="0"/>
              </a:rPr>
              <a:t>level </a:t>
            </a:r>
            <a:r>
              <a:rPr lang="en-CA" sz="2000" b="1" dirty="0">
                <a:solidFill>
                  <a:schemeClr val="tx1">
                    <a:lumMod val="50000"/>
                    <a:lumOff val="50000"/>
                  </a:schemeClr>
                </a:solidFill>
                <a:latin typeface="ITC Avant Garde Std Bk" pitchFamily="34" charset="0"/>
              </a:rPr>
              <a:t>crossings</a:t>
            </a:r>
          </a:p>
          <a:p>
            <a:pPr>
              <a:lnSpc>
                <a:spcPct val="90000"/>
              </a:lnSpc>
              <a:spcBef>
                <a:spcPts val="600"/>
              </a:spcBef>
            </a:pPr>
            <a:r>
              <a:rPr lang="en-CA" sz="2000" b="1" dirty="0" smtClean="0">
                <a:solidFill>
                  <a:schemeClr val="tx1">
                    <a:lumMod val="50000"/>
                    <a:lumOff val="50000"/>
                  </a:schemeClr>
                </a:solidFill>
                <a:latin typeface="ITC Avant Garde Std Bk" pitchFamily="34" charset="0"/>
              </a:rPr>
              <a:t>And  20,000 </a:t>
            </a:r>
            <a:r>
              <a:rPr lang="en-CA" sz="2000" b="1" u="sng" dirty="0">
                <a:solidFill>
                  <a:schemeClr val="tx1">
                    <a:lumMod val="50000"/>
                    <a:lumOff val="50000"/>
                  </a:schemeClr>
                </a:solidFill>
                <a:latin typeface="ITC Avant Garde Std Bk" pitchFamily="34" charset="0"/>
              </a:rPr>
              <a:t>private</a:t>
            </a:r>
            <a:r>
              <a:rPr lang="en-CA" sz="2000" b="1" dirty="0">
                <a:solidFill>
                  <a:schemeClr val="tx1">
                    <a:lumMod val="50000"/>
                    <a:lumOff val="50000"/>
                  </a:schemeClr>
                </a:solidFill>
                <a:latin typeface="ITC Avant Garde Std Bk" pitchFamily="34" charset="0"/>
              </a:rPr>
              <a:t> </a:t>
            </a:r>
            <a:r>
              <a:rPr lang="en-CA" sz="2000" b="1" dirty="0" smtClean="0">
                <a:solidFill>
                  <a:schemeClr val="tx1">
                    <a:lumMod val="50000"/>
                    <a:lumOff val="50000"/>
                  </a:schemeClr>
                </a:solidFill>
                <a:latin typeface="ITC Avant Garde Std Bk" pitchFamily="34" charset="0"/>
              </a:rPr>
              <a:t>level </a:t>
            </a:r>
            <a:r>
              <a:rPr lang="en-CA" sz="2000" b="1" dirty="0">
                <a:solidFill>
                  <a:schemeClr val="tx1">
                    <a:lumMod val="50000"/>
                    <a:lumOff val="50000"/>
                  </a:schemeClr>
                </a:solidFill>
                <a:latin typeface="ITC Avant Garde Std Bk" pitchFamily="34" charset="0"/>
              </a:rPr>
              <a:t>crossings</a:t>
            </a:r>
          </a:p>
        </p:txBody>
      </p:sp>
      <p:pic>
        <p:nvPicPr>
          <p:cNvPr id="72705" name="Picture 1" descr="C:\Users\RAC\My Laptop Docs\My Pictures\Graphics\VIA\VIA 3316 hi-res.tif"/>
          <p:cNvPicPr>
            <a:picLocks noChangeAspect="1" noChangeArrowheads="1"/>
          </p:cNvPicPr>
          <p:nvPr/>
        </p:nvPicPr>
        <p:blipFill>
          <a:blip r:embed="rId3" cstate="print"/>
          <a:srcRect/>
          <a:stretch>
            <a:fillRect/>
          </a:stretch>
        </p:blipFill>
        <p:spPr bwMode="auto">
          <a:xfrm>
            <a:off x="4788024" y="1972216"/>
            <a:ext cx="4173096" cy="2980783"/>
          </a:xfrm>
          <a:prstGeom prst="rect">
            <a:avLst/>
          </a:prstGeom>
          <a:noFill/>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1000"/>
                                  </p:stCondLst>
                                  <p:childTnLst>
                                    <p:set>
                                      <p:cBhvr>
                                        <p:cTn id="6" dur="1" fill="hold">
                                          <p:stCondLst>
                                            <p:cond delay="0"/>
                                          </p:stCondLst>
                                        </p:cTn>
                                        <p:tgtEl>
                                          <p:spTgt spid="104451">
                                            <p:txEl>
                                              <p:pRg st="1" end="1"/>
                                            </p:txEl>
                                          </p:spTgt>
                                        </p:tgtEl>
                                        <p:attrNameLst>
                                          <p:attrName>style.visibility</p:attrName>
                                        </p:attrNameLst>
                                      </p:cBhvr>
                                      <p:to>
                                        <p:strVal val="visible"/>
                                      </p:to>
                                    </p:set>
                                    <p:anim calcmode="lin" valueType="num">
                                      <p:cBhvr>
                                        <p:cTn id="7" dur="500" fill="hold"/>
                                        <p:tgtEl>
                                          <p:spTgt spid="1044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44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44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4451">
                                            <p:txEl>
                                              <p:pRg st="1" end="1"/>
                                            </p:txEl>
                                          </p:spTgt>
                                        </p:tgtEl>
                                        <p:attrNameLst>
                                          <p:attrName>ppt_y</p:attrName>
                                        </p:attrNameLst>
                                      </p:cBhvr>
                                      <p:tavLst>
                                        <p:tav tm="0">
                                          <p:val>
                                            <p:strVal val="#ppt_y"/>
                                          </p:val>
                                        </p:tav>
                                        <p:tav tm="100000">
                                          <p:val>
                                            <p:strVal val="#ppt_y"/>
                                          </p:val>
                                        </p:tav>
                                      </p:tavLst>
                                    </p:anim>
                                  </p:childTnLst>
                                </p:cTn>
                              </p:par>
                            </p:childTnLst>
                          </p:cTn>
                        </p:par>
                        <p:par>
                          <p:cTn id="11" fill="hold">
                            <p:stCondLst>
                              <p:cond delay="1500"/>
                            </p:stCondLst>
                            <p:childTnLst>
                              <p:par>
                                <p:cTn id="12" presetID="39" presetClass="entr" presetSubtype="0" accel="100000" fill="hold" nodeType="afterEffect">
                                  <p:stCondLst>
                                    <p:cond delay="1000"/>
                                  </p:stCondLst>
                                  <p:childTnLst>
                                    <p:set>
                                      <p:cBhvr>
                                        <p:cTn id="13" dur="1" fill="hold">
                                          <p:stCondLst>
                                            <p:cond delay="0"/>
                                          </p:stCondLst>
                                        </p:cTn>
                                        <p:tgtEl>
                                          <p:spTgt spid="104451">
                                            <p:txEl>
                                              <p:pRg st="2" end="2"/>
                                            </p:txEl>
                                          </p:spTgt>
                                        </p:tgtEl>
                                        <p:attrNameLst>
                                          <p:attrName>style.visibility</p:attrName>
                                        </p:attrNameLst>
                                      </p:cBhvr>
                                      <p:to>
                                        <p:strVal val="visible"/>
                                      </p:to>
                                    </p:set>
                                    <p:anim calcmode="lin" valueType="num">
                                      <p:cBhvr>
                                        <p:cTn id="14" dur="1000" fill="hold"/>
                                        <p:tgtEl>
                                          <p:spTgt spid="1044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1044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1044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10445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932065" y="3429000"/>
            <a:ext cx="7672383" cy="1905000"/>
          </a:xfrm>
        </p:spPr>
        <p:txBody>
          <a:bodyPr>
            <a:noAutofit/>
          </a:bodyPr>
          <a:lstStyle/>
          <a:p>
            <a:pPr>
              <a:spcBef>
                <a:spcPts val="0"/>
              </a:spcBef>
              <a:buNone/>
            </a:pPr>
            <a:r>
              <a:rPr lang="en-US" b="1" dirty="0" smtClean="0">
                <a:solidFill>
                  <a:schemeClr val="tx1">
                    <a:lumMod val="50000"/>
                    <a:lumOff val="50000"/>
                  </a:schemeClr>
                </a:solidFill>
                <a:latin typeface="ITC Avant Garde Std Bk" pitchFamily="34" charset="0"/>
              </a:rPr>
              <a:t>Moving forward with </a:t>
            </a:r>
            <a:r>
              <a:rPr lang="en-US" b="1" i="1" dirty="0" smtClean="0">
                <a:solidFill>
                  <a:schemeClr val="tx1">
                    <a:lumMod val="50000"/>
                    <a:lumOff val="50000"/>
                  </a:schemeClr>
                </a:solidFill>
                <a:latin typeface="ITC Avant Garde Std Bk" pitchFamily="34" charset="0"/>
              </a:rPr>
              <a:t>Social Media </a:t>
            </a:r>
          </a:p>
          <a:p>
            <a:pPr>
              <a:spcBef>
                <a:spcPts val="0"/>
              </a:spcBef>
              <a:buNone/>
            </a:pPr>
            <a:r>
              <a:rPr lang="en-US" b="1" i="1" dirty="0" smtClean="0">
                <a:solidFill>
                  <a:schemeClr val="tx1">
                    <a:lumMod val="50000"/>
                    <a:lumOff val="50000"/>
                  </a:schemeClr>
                </a:solidFill>
                <a:latin typeface="ITC Avant Garde Std Bk" pitchFamily="34" charset="0"/>
              </a:rPr>
              <a:t>				&amp; Modern Technology</a:t>
            </a:r>
            <a:endParaRPr lang="en-CA" b="1" i="1" dirty="0">
              <a:solidFill>
                <a:schemeClr val="tx1">
                  <a:lumMod val="50000"/>
                  <a:lumOff val="50000"/>
                </a:schemeClr>
              </a:solidFill>
              <a:latin typeface="ITC Avant Garde Std Bk" pitchFamily="34" charset="0"/>
            </a:endParaRPr>
          </a:p>
        </p:txBody>
      </p:sp>
      <p:pic>
        <p:nvPicPr>
          <p:cNvPr id="156673" name="Picture 1"/>
          <p:cNvPicPr>
            <a:picLocks noChangeAspect="1" noChangeArrowheads="1"/>
          </p:cNvPicPr>
          <p:nvPr/>
        </p:nvPicPr>
        <p:blipFill>
          <a:blip r:embed="rId3"/>
          <a:srcRect/>
          <a:stretch>
            <a:fillRect/>
          </a:stretch>
        </p:blipFill>
        <p:spPr bwMode="auto">
          <a:xfrm>
            <a:off x="990600" y="836712"/>
            <a:ext cx="7132559" cy="2286000"/>
          </a:xfrm>
          <a:prstGeom prst="rect">
            <a:avLst/>
          </a:prstGeom>
          <a:noFill/>
          <a:ln w="9525">
            <a:noFill/>
            <a:miter lim="800000"/>
            <a:headEnd/>
            <a:tailEnd/>
          </a:ln>
        </p:spPr>
      </p:pic>
      <p:pic>
        <p:nvPicPr>
          <p:cNvPr id="4" name="Picture 3"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pic>
        <p:nvPicPr>
          <p:cNvPr id="5" name="Picture 2" descr="Facebook logo PNG Icon">
            <a:hlinkClick r:id="rId6"/>
          </p:cNvPr>
          <p:cNvPicPr>
            <a:picLocks noChangeAspect="1" noChangeArrowheads="1"/>
          </p:cNvPicPr>
          <p:nvPr/>
        </p:nvPicPr>
        <p:blipFill>
          <a:blip r:embed="rId7" cstate="print"/>
          <a:srcRect/>
          <a:stretch>
            <a:fillRect/>
          </a:stretch>
        </p:blipFill>
        <p:spPr bwMode="auto">
          <a:xfrm>
            <a:off x="1599881" y="4953000"/>
            <a:ext cx="609600" cy="609600"/>
          </a:xfrm>
          <a:prstGeom prst="rect">
            <a:avLst/>
          </a:prstGeom>
          <a:noFill/>
        </p:spPr>
      </p:pic>
      <p:pic>
        <p:nvPicPr>
          <p:cNvPr id="6" name="Picture 4" descr="Twitter logo PNG Icon">
            <a:hlinkClick r:id="rId8"/>
          </p:cNvPr>
          <p:cNvPicPr>
            <a:picLocks noChangeAspect="1" noChangeArrowheads="1"/>
          </p:cNvPicPr>
          <p:nvPr/>
        </p:nvPicPr>
        <p:blipFill>
          <a:blip r:embed="rId9" cstate="print"/>
          <a:srcRect/>
          <a:stretch>
            <a:fillRect/>
          </a:stretch>
        </p:blipFill>
        <p:spPr bwMode="auto">
          <a:xfrm>
            <a:off x="2209481" y="4953000"/>
            <a:ext cx="609600" cy="609600"/>
          </a:xfrm>
          <a:prstGeom prst="rect">
            <a:avLst/>
          </a:prstGeom>
          <a:noFill/>
        </p:spPr>
      </p:pic>
      <p:pic>
        <p:nvPicPr>
          <p:cNvPr id="7" name="Picture 6" descr="Youtube logo PNG Icon">
            <a:hlinkClick r:id="rId10"/>
          </p:cNvPr>
          <p:cNvPicPr>
            <a:picLocks noChangeAspect="1" noChangeArrowheads="1"/>
          </p:cNvPicPr>
          <p:nvPr/>
        </p:nvPicPr>
        <p:blipFill>
          <a:blip r:embed="rId11" cstate="print"/>
          <a:srcRect/>
          <a:stretch>
            <a:fillRect/>
          </a:stretch>
        </p:blipFill>
        <p:spPr bwMode="auto">
          <a:xfrm>
            <a:off x="2819081" y="4953000"/>
            <a:ext cx="609600" cy="609600"/>
          </a:xfrm>
          <a:prstGeom prst="rect">
            <a:avLst/>
          </a:prstGeom>
          <a:noFill/>
        </p:spPr>
      </p:pic>
      <p:pic>
        <p:nvPicPr>
          <p:cNvPr id="8" name="Picture 8" descr="Myspace logo PNG Icon">
            <a:hlinkClick r:id="rId12"/>
          </p:cNvPr>
          <p:cNvPicPr>
            <a:picLocks noChangeAspect="1" noChangeArrowheads="1"/>
          </p:cNvPicPr>
          <p:nvPr/>
        </p:nvPicPr>
        <p:blipFill>
          <a:blip r:embed="rId13" cstate="print"/>
          <a:srcRect/>
          <a:stretch>
            <a:fillRect/>
          </a:stretch>
        </p:blipFill>
        <p:spPr bwMode="auto">
          <a:xfrm>
            <a:off x="6514254" y="4941167"/>
            <a:ext cx="621433" cy="621433"/>
          </a:xfrm>
          <a:prstGeom prst="rect">
            <a:avLst/>
          </a:prstGeom>
          <a:noFill/>
        </p:spPr>
      </p:pic>
      <p:pic>
        <p:nvPicPr>
          <p:cNvPr id="9" name="Picture 10" descr="Blogger logo PNG Icon">
            <a:hlinkClick r:id="rId14"/>
          </p:cNvPr>
          <p:cNvPicPr>
            <a:picLocks noChangeAspect="1" noChangeArrowheads="1"/>
          </p:cNvPicPr>
          <p:nvPr/>
        </p:nvPicPr>
        <p:blipFill>
          <a:blip r:embed="rId15" cstate="print"/>
          <a:srcRect/>
          <a:stretch>
            <a:fillRect/>
          </a:stretch>
        </p:blipFill>
        <p:spPr bwMode="auto">
          <a:xfrm>
            <a:off x="4038281" y="4957192"/>
            <a:ext cx="609600" cy="609600"/>
          </a:xfrm>
          <a:prstGeom prst="rect">
            <a:avLst/>
          </a:prstGeom>
          <a:noFill/>
        </p:spPr>
      </p:pic>
      <p:pic>
        <p:nvPicPr>
          <p:cNvPr id="10" name="Picture 12" descr="Linkedin logo PNG Icon">
            <a:hlinkClick r:id="rId16"/>
          </p:cNvPr>
          <p:cNvPicPr>
            <a:picLocks noChangeAspect="1" noChangeArrowheads="1"/>
          </p:cNvPicPr>
          <p:nvPr/>
        </p:nvPicPr>
        <p:blipFill>
          <a:blip r:embed="rId17" cstate="print"/>
          <a:srcRect/>
          <a:stretch>
            <a:fillRect/>
          </a:stretch>
        </p:blipFill>
        <p:spPr bwMode="auto">
          <a:xfrm>
            <a:off x="3428681" y="4957192"/>
            <a:ext cx="609600" cy="609600"/>
          </a:xfrm>
          <a:prstGeom prst="rect">
            <a:avLst/>
          </a:prstGeom>
          <a:noFill/>
        </p:spPr>
      </p:pic>
      <p:pic>
        <p:nvPicPr>
          <p:cNvPr id="11" name="Picture 14" descr="Feed logo PNG Icon">
            <a:hlinkClick r:id="rId18"/>
          </p:cNvPr>
          <p:cNvPicPr>
            <a:picLocks noChangeAspect="1" noChangeArrowheads="1"/>
          </p:cNvPicPr>
          <p:nvPr/>
        </p:nvPicPr>
        <p:blipFill>
          <a:blip r:embed="rId19" cstate="print"/>
          <a:srcRect/>
          <a:stretch>
            <a:fillRect/>
          </a:stretch>
        </p:blipFill>
        <p:spPr bwMode="auto">
          <a:xfrm>
            <a:off x="5867081" y="4953000"/>
            <a:ext cx="609600" cy="609600"/>
          </a:xfrm>
          <a:prstGeom prst="rect">
            <a:avLst/>
          </a:prstGeom>
          <a:noFill/>
        </p:spPr>
      </p:pic>
      <p:pic>
        <p:nvPicPr>
          <p:cNvPr id="12" name="Picture 16" descr="Flickr logo PNG Icon">
            <a:hlinkClick r:id="rId20"/>
          </p:cNvPr>
          <p:cNvPicPr>
            <a:picLocks noChangeAspect="1" noChangeArrowheads="1"/>
          </p:cNvPicPr>
          <p:nvPr/>
        </p:nvPicPr>
        <p:blipFill>
          <a:blip r:embed="rId21" cstate="print"/>
          <a:srcRect/>
          <a:stretch>
            <a:fillRect/>
          </a:stretch>
        </p:blipFill>
        <p:spPr bwMode="auto">
          <a:xfrm>
            <a:off x="5257481" y="4953000"/>
            <a:ext cx="609600" cy="609600"/>
          </a:xfrm>
          <a:prstGeom prst="rect">
            <a:avLst/>
          </a:prstGeom>
          <a:noFill/>
        </p:spPr>
      </p:pic>
      <p:pic>
        <p:nvPicPr>
          <p:cNvPr id="13" name="Picture 18" descr="Picasa logo PNG Icon">
            <a:hlinkClick r:id="rId22"/>
          </p:cNvPr>
          <p:cNvPicPr>
            <a:picLocks noChangeAspect="1" noChangeArrowheads="1"/>
          </p:cNvPicPr>
          <p:nvPr/>
        </p:nvPicPr>
        <p:blipFill>
          <a:blip r:embed="rId23" cstate="print"/>
          <a:srcRect/>
          <a:stretch>
            <a:fillRect/>
          </a:stretch>
        </p:blipFill>
        <p:spPr bwMode="auto">
          <a:xfrm>
            <a:off x="4647881" y="4957192"/>
            <a:ext cx="609600" cy="609600"/>
          </a:xfrm>
          <a:prstGeom prst="rect">
            <a:avLst/>
          </a:prstGeom>
          <a:noFill/>
        </p:spPr>
      </p:pic>
      <p:pic>
        <p:nvPicPr>
          <p:cNvPr id="15" name="Picture 22" descr="Wordpress logo PNG Icon">
            <a:hlinkClick r:id="rId24"/>
          </p:cNvPr>
          <p:cNvPicPr>
            <a:picLocks noChangeAspect="1" noChangeArrowheads="1"/>
          </p:cNvPicPr>
          <p:nvPr/>
        </p:nvPicPr>
        <p:blipFill>
          <a:blip r:embed="rId25" cstate="print"/>
          <a:srcRect/>
          <a:stretch>
            <a:fillRect/>
          </a:stretch>
        </p:blipFill>
        <p:spPr bwMode="auto">
          <a:xfrm>
            <a:off x="990281" y="4953000"/>
            <a:ext cx="609600" cy="609600"/>
          </a:xfrm>
          <a:prstGeom prst="rect">
            <a:avLst/>
          </a:prstGeom>
          <a:noFill/>
        </p:spPr>
      </p:pic>
      <p:pic>
        <p:nvPicPr>
          <p:cNvPr id="16" name="Picture 24" descr="Reddit logo PNG Icon">
            <a:hlinkClick r:id="rId26"/>
          </p:cNvPr>
          <p:cNvPicPr>
            <a:picLocks noChangeAspect="1" noChangeArrowheads="1"/>
          </p:cNvPicPr>
          <p:nvPr/>
        </p:nvPicPr>
        <p:blipFill>
          <a:blip r:embed="rId27" cstate="print"/>
          <a:srcRect/>
          <a:stretch>
            <a:fillRect/>
          </a:stretch>
        </p:blipFill>
        <p:spPr bwMode="auto">
          <a:xfrm>
            <a:off x="394473" y="4957192"/>
            <a:ext cx="609600" cy="609600"/>
          </a:xfrm>
          <a:prstGeom prst="rect">
            <a:avLst/>
          </a:prstGeom>
          <a:noFill/>
        </p:spPr>
      </p:pic>
      <p:pic>
        <p:nvPicPr>
          <p:cNvPr id="17" name="Picture 26" descr="Google logo PNG Icon">
            <a:hlinkClick r:id="rId28"/>
          </p:cNvPr>
          <p:cNvPicPr>
            <a:picLocks noChangeAspect="1" noChangeArrowheads="1"/>
          </p:cNvPicPr>
          <p:nvPr/>
        </p:nvPicPr>
        <p:blipFill>
          <a:blip r:embed="rId29" cstate="print"/>
          <a:srcRect/>
          <a:stretch>
            <a:fillRect/>
          </a:stretch>
        </p:blipFill>
        <p:spPr bwMode="auto">
          <a:xfrm>
            <a:off x="7135688" y="4953000"/>
            <a:ext cx="609600" cy="609600"/>
          </a:xfrm>
          <a:prstGeom prst="rect">
            <a:avLst/>
          </a:prstGeom>
          <a:noFill/>
        </p:spPr>
      </p:pic>
      <p:pic>
        <p:nvPicPr>
          <p:cNvPr id="18" name="Picture 28" descr="Magnolia logo PNG Icon">
            <a:hlinkClick r:id="rId30"/>
          </p:cNvPr>
          <p:cNvPicPr>
            <a:picLocks noChangeAspect="1" noChangeArrowheads="1"/>
          </p:cNvPicPr>
          <p:nvPr/>
        </p:nvPicPr>
        <p:blipFill>
          <a:blip r:embed="rId31" cstate="print"/>
          <a:srcRect/>
          <a:stretch>
            <a:fillRect/>
          </a:stretch>
        </p:blipFill>
        <p:spPr bwMode="auto">
          <a:xfrm>
            <a:off x="8354888" y="4953000"/>
            <a:ext cx="609600" cy="609600"/>
          </a:xfrm>
          <a:prstGeom prst="rect">
            <a:avLst/>
          </a:prstGeom>
          <a:noFill/>
        </p:spPr>
      </p:pic>
      <p:pic>
        <p:nvPicPr>
          <p:cNvPr id="19" name="Picture 30" descr="Webshots logo PNG Icon">
            <a:hlinkClick r:id="rId32"/>
          </p:cNvPr>
          <p:cNvPicPr>
            <a:picLocks noChangeAspect="1" noChangeArrowheads="1"/>
          </p:cNvPicPr>
          <p:nvPr/>
        </p:nvPicPr>
        <p:blipFill>
          <a:blip r:embed="rId33" cstate="print"/>
          <a:srcRect/>
          <a:stretch>
            <a:fillRect/>
          </a:stretch>
        </p:blipFill>
        <p:spPr bwMode="auto">
          <a:xfrm>
            <a:off x="7745288" y="4953000"/>
            <a:ext cx="609600" cy="609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1+#ppt_w/2"/>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0-#ppt_w/2"/>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6"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1+#ppt_w/2"/>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066800"/>
          </a:xfrm>
        </p:spPr>
        <p:txBody>
          <a:bodyPr>
            <a:normAutofit/>
          </a:bodyPr>
          <a:lstStyle/>
          <a:p>
            <a:r>
              <a:rPr lang="en-US" sz="3600" u="sng" dirty="0" smtClean="0">
                <a:solidFill>
                  <a:srgbClr val="0000FF"/>
                </a:solidFill>
                <a:latin typeface="ITC Avant Garde Std Bk" pitchFamily="34" charset="0"/>
              </a:rPr>
              <a:t>www.facebook.com/</a:t>
            </a:r>
            <a:r>
              <a:rPr lang="en-US" sz="3600" u="sng" dirty="0" smtClean="0">
                <a:solidFill>
                  <a:srgbClr val="C00000"/>
                </a:solidFill>
                <a:latin typeface="ITC Avant Garde Std Bk" pitchFamily="34" charset="0"/>
              </a:rPr>
              <a:t> </a:t>
            </a:r>
            <a:r>
              <a:rPr lang="en-US" sz="3600" u="sng" dirty="0" err="1" smtClean="0">
                <a:solidFill>
                  <a:srgbClr val="0000FF"/>
                </a:solidFill>
                <a:latin typeface="ITC Avant Garde Std Bk" pitchFamily="34" charset="0"/>
              </a:rPr>
              <a:t>OPLifesaver</a:t>
            </a:r>
            <a:endParaRPr lang="en-CA" sz="3200" i="1" u="sng" dirty="0">
              <a:solidFill>
                <a:srgbClr val="0000FF"/>
              </a:solidFill>
              <a:latin typeface="ITC Avant Garde Std Bk" pitchFamily="34" charset="0"/>
            </a:endParaRPr>
          </a:p>
        </p:txBody>
      </p:sp>
      <p:pic>
        <p:nvPicPr>
          <p:cNvPr id="7" name="Picture 6"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67544" y="5949280"/>
            <a:ext cx="974252" cy="527720"/>
          </a:xfrm>
          <a:prstGeom prst="rect">
            <a:avLst/>
          </a:prstGeom>
        </p:spPr>
      </p:pic>
      <p:pic>
        <p:nvPicPr>
          <p:cNvPr id="128002" name="Picture 2"/>
          <p:cNvPicPr>
            <a:picLocks noGrp="1" noChangeAspect="1" noChangeArrowheads="1"/>
          </p:cNvPicPr>
          <p:nvPr>
            <p:ph idx="1"/>
          </p:nvPr>
        </p:nvPicPr>
        <p:blipFill>
          <a:blip r:embed="rId7"/>
          <a:srcRect/>
          <a:stretch>
            <a:fillRect/>
          </a:stretch>
        </p:blipFill>
        <p:spPr bwMode="auto">
          <a:xfrm>
            <a:off x="1907704" y="1423317"/>
            <a:ext cx="5550709" cy="45259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17375" y="1844824"/>
            <a:ext cx="4961951" cy="3960440"/>
          </a:xfrm>
        </p:spPr>
        <p:txBody>
          <a:bodyPr>
            <a:noAutofit/>
          </a:bodyPr>
          <a:lstStyle/>
          <a:p>
            <a:r>
              <a:rPr lang="en-US" sz="2400" i="1" dirty="0" smtClean="0">
                <a:solidFill>
                  <a:schemeClr val="tx1">
                    <a:lumMod val="50000"/>
                    <a:lumOff val="50000"/>
                  </a:schemeClr>
                </a:solidFill>
                <a:latin typeface="ITC Avant Garde Std Bk" pitchFamily="34" charset="0"/>
              </a:rPr>
              <a:t>On-line process for preparing applicants for certification</a:t>
            </a:r>
          </a:p>
          <a:p>
            <a:r>
              <a:rPr lang="en-US" sz="2400" i="1" dirty="0" smtClean="0">
                <a:solidFill>
                  <a:schemeClr val="tx1">
                    <a:lumMod val="50000"/>
                    <a:lumOff val="50000"/>
                  </a:schemeClr>
                </a:solidFill>
                <a:latin typeface="ITC Avant Garde Std Bk" pitchFamily="34" charset="0"/>
              </a:rPr>
              <a:t>Clarify expectations and suitability</a:t>
            </a:r>
          </a:p>
          <a:p>
            <a:r>
              <a:rPr lang="en-US" sz="2400" i="1" dirty="0" smtClean="0">
                <a:solidFill>
                  <a:schemeClr val="tx1">
                    <a:lumMod val="50000"/>
                    <a:lumOff val="50000"/>
                  </a:schemeClr>
                </a:solidFill>
                <a:latin typeface="ITC Avant Garde Std Bk" pitchFamily="34" charset="0"/>
              </a:rPr>
              <a:t>Applicants pace progress</a:t>
            </a:r>
          </a:p>
          <a:p>
            <a:r>
              <a:rPr lang="en-US" sz="2400" i="1" dirty="0" smtClean="0">
                <a:solidFill>
                  <a:schemeClr val="tx1">
                    <a:lumMod val="50000"/>
                    <a:lumOff val="50000"/>
                  </a:schemeClr>
                </a:solidFill>
                <a:latin typeface="ITC Avant Garde Std Bk" pitchFamily="34" charset="0"/>
              </a:rPr>
              <a:t>Reduces time and cost </a:t>
            </a:r>
          </a:p>
          <a:p>
            <a:r>
              <a:rPr lang="en-US" sz="2400" i="1" dirty="0" smtClean="0">
                <a:solidFill>
                  <a:schemeClr val="tx1">
                    <a:lumMod val="50000"/>
                    <a:lumOff val="50000"/>
                  </a:schemeClr>
                </a:solidFill>
                <a:latin typeface="ITC Avant Garde Std Bk" pitchFamily="34" charset="0"/>
              </a:rPr>
              <a:t>Improves process and data collection</a:t>
            </a:r>
          </a:p>
        </p:txBody>
      </p:sp>
      <p:pic>
        <p:nvPicPr>
          <p:cNvPr id="200706" name="Picture 2"/>
          <p:cNvPicPr>
            <a:picLocks noGrp="1" noChangeAspect="1" noChangeArrowheads="1"/>
          </p:cNvPicPr>
          <p:nvPr>
            <p:ph sz="quarter" idx="2"/>
          </p:nvPr>
        </p:nvPicPr>
        <p:blipFill>
          <a:blip r:embed="rId3" cstate="print"/>
          <a:srcRect/>
          <a:stretch>
            <a:fillRect/>
          </a:stretch>
        </p:blipFill>
        <p:spPr bwMode="auto">
          <a:xfrm>
            <a:off x="5279327" y="1427290"/>
            <a:ext cx="3576660" cy="2312753"/>
          </a:xfrm>
          <a:prstGeom prst="rect">
            <a:avLst/>
          </a:prstGeom>
          <a:ln>
            <a:noFill/>
          </a:ln>
          <a:effectLst>
            <a:outerShdw blurRad="292100" dist="139700" dir="2700000" algn="tl" rotWithShape="0">
              <a:srgbClr val="333333">
                <a:alpha val="65000"/>
              </a:srgbClr>
            </a:outerShdw>
          </a:effectLst>
        </p:spPr>
      </p:pic>
      <p:pic>
        <p:nvPicPr>
          <p:cNvPr id="200707" name="Picture 3"/>
          <p:cNvPicPr>
            <a:picLocks noChangeAspect="1" noChangeArrowheads="1"/>
          </p:cNvPicPr>
          <p:nvPr/>
        </p:nvPicPr>
        <p:blipFill>
          <a:blip r:embed="rId4" cstate="print"/>
          <a:srcRect/>
          <a:stretch>
            <a:fillRect/>
          </a:stretch>
        </p:blipFill>
        <p:spPr bwMode="auto">
          <a:xfrm>
            <a:off x="5464980" y="2286000"/>
            <a:ext cx="3032776" cy="2345031"/>
          </a:xfrm>
          <a:prstGeom prst="rect">
            <a:avLst/>
          </a:prstGeom>
          <a:ln>
            <a:noFill/>
          </a:ln>
          <a:effectLst>
            <a:outerShdw blurRad="292100" dist="139700" dir="2700000" algn="tl" rotWithShape="0">
              <a:srgbClr val="333333">
                <a:alpha val="65000"/>
              </a:srgbClr>
            </a:outerShdw>
          </a:effectLst>
        </p:spPr>
      </p:pic>
      <p:pic>
        <p:nvPicPr>
          <p:cNvPr id="200708" name="Picture 4"/>
          <p:cNvPicPr>
            <a:picLocks noChangeAspect="1" noChangeArrowheads="1"/>
          </p:cNvPicPr>
          <p:nvPr/>
        </p:nvPicPr>
        <p:blipFill>
          <a:blip r:embed="rId5" cstate="print"/>
          <a:srcRect/>
          <a:stretch>
            <a:fillRect/>
          </a:stretch>
        </p:blipFill>
        <p:spPr bwMode="auto">
          <a:xfrm>
            <a:off x="5724128" y="3352800"/>
            <a:ext cx="3172222" cy="2648727"/>
          </a:xfrm>
          <a:prstGeom prst="rect">
            <a:avLst/>
          </a:prstGeom>
          <a:ln>
            <a:noFill/>
          </a:ln>
          <a:effectLst>
            <a:outerShdw blurRad="292100" dist="139700" dir="2700000" algn="tl" rotWithShape="0">
              <a:srgbClr val="333333">
                <a:alpha val="65000"/>
              </a:srgbClr>
            </a:outerShdw>
          </a:effectLst>
        </p:spPr>
      </p:pic>
      <p:pic>
        <p:nvPicPr>
          <p:cNvPr id="7" name="Picture 6"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6"/>
              <a:stretch>
                <a:fillRect/>
              </a:stretch>
            </p:blipFill>
          </mc:Choice>
          <mc:Fallback>
            <p:blipFill>
              <a:blip r:embed="rId7"/>
              <a:stretch>
                <a:fillRect/>
              </a:stretch>
            </p:blipFill>
          </mc:Fallback>
        </mc:AlternateContent>
        <p:spPr>
          <a:xfrm>
            <a:off x="467544" y="5949280"/>
            <a:ext cx="974252" cy="527720"/>
          </a:xfrm>
          <a:prstGeom prst="rect">
            <a:avLst/>
          </a:prstGeom>
        </p:spPr>
      </p:pic>
      <p:sp>
        <p:nvSpPr>
          <p:cNvPr id="9" name="Rectangle 2"/>
          <p:cNvSpPr>
            <a:spLocks noGrp="1" noChangeArrowheads="1"/>
          </p:cNvSpPr>
          <p:nvPr>
            <p:ph type="title"/>
          </p:nvPr>
        </p:nvSpPr>
        <p:spPr>
          <a:xfrm>
            <a:off x="381000" y="646113"/>
            <a:ext cx="8229600" cy="1030287"/>
          </a:xfrm>
        </p:spPr>
        <p:txBody>
          <a:bodyPr rtlCol="0">
            <a:noAutofit/>
          </a:bodyPr>
          <a:lstStyle/>
          <a:p>
            <a:pPr fontAlgn="auto">
              <a:spcAft>
                <a:spcPts val="0"/>
              </a:spcAft>
              <a:defRPr/>
            </a:pPr>
            <a:r>
              <a:rPr lang="en-US" sz="3600" dirty="0" smtClean="0">
                <a:solidFill>
                  <a:srgbClr val="C00000"/>
                </a:solidFill>
                <a:latin typeface="ITC Avant Garde Std Bk" pitchFamily="34" charset="0"/>
              </a:rPr>
              <a:t>Computer Based Training</a:t>
            </a:r>
            <a:r>
              <a:rPr lang="en-US" sz="2800" dirty="0" smtClean="0">
                <a:solidFill>
                  <a:srgbClr val="C00000"/>
                </a:solidFill>
                <a:latin typeface="ITC Avant Garde Std Bk" pitchFamily="34" charset="0"/>
              </a:rPr>
              <a:t/>
            </a:r>
            <a:br>
              <a:rPr lang="en-US" sz="2800" dirty="0" smtClean="0">
                <a:solidFill>
                  <a:srgbClr val="C00000"/>
                </a:solidFill>
                <a:latin typeface="ITC Avant Garde Std Bk" pitchFamily="34" charset="0"/>
              </a:rPr>
            </a:br>
            <a:r>
              <a:rPr lang="en-US" sz="2800" i="1" dirty="0" smtClean="0">
                <a:solidFill>
                  <a:srgbClr val="C00000"/>
                </a:solidFill>
                <a:latin typeface="ITC Avant Garde Std Bk" pitchFamily="34" charset="0"/>
              </a:rPr>
              <a:t>for Presenter Training</a:t>
            </a:r>
            <a:endParaRPr lang="fr-CA" sz="4800" i="1" dirty="0" smtClean="0">
              <a:solidFill>
                <a:srgbClr val="C00000"/>
              </a:solidFill>
              <a:latin typeface="ITC Avant Garde Std B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par>
                          <p:cTn id="8" fill="hold">
                            <p:stCondLst>
                              <p:cond delay="500"/>
                            </p:stCondLst>
                            <p:childTnLst>
                              <p:par>
                                <p:cTn id="9" presetID="16" presetClass="entr" presetSubtype="26" fill="hold" nodeType="afterEffect">
                                  <p:stCondLst>
                                    <p:cond delay="2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Horizontal)">
                                      <p:cBhvr>
                                        <p:cTn id="11" dur="500"/>
                                        <p:tgtEl>
                                          <p:spTgt spid="3">
                                            <p:txEl>
                                              <p:pRg st="1" end="1"/>
                                            </p:txEl>
                                          </p:spTgt>
                                        </p:tgtEl>
                                      </p:cBhvr>
                                    </p:animEffect>
                                  </p:childTnLst>
                                </p:cTn>
                              </p:par>
                            </p:childTnLst>
                          </p:cTn>
                        </p:par>
                        <p:par>
                          <p:cTn id="12" fill="hold">
                            <p:stCondLst>
                              <p:cond delay="3000"/>
                            </p:stCondLst>
                            <p:childTnLst>
                              <p:par>
                                <p:cTn id="13" presetID="16" presetClass="entr" presetSubtype="26" fill="hold" nodeType="afterEffect">
                                  <p:stCondLst>
                                    <p:cond delay="2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Horizontal)">
                                      <p:cBhvr>
                                        <p:cTn id="15" dur="500"/>
                                        <p:tgtEl>
                                          <p:spTgt spid="3">
                                            <p:txEl>
                                              <p:pRg st="2" end="2"/>
                                            </p:txEl>
                                          </p:spTgt>
                                        </p:tgtEl>
                                      </p:cBhvr>
                                    </p:animEffect>
                                  </p:childTnLst>
                                </p:cTn>
                              </p:par>
                            </p:childTnLst>
                          </p:cTn>
                        </p:par>
                        <p:par>
                          <p:cTn id="16" fill="hold">
                            <p:stCondLst>
                              <p:cond delay="5500"/>
                            </p:stCondLst>
                            <p:childTnLst>
                              <p:par>
                                <p:cTn id="17" presetID="16" presetClass="entr" presetSubtype="26" fill="hold" nodeType="after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Horizontal)">
                                      <p:cBhvr>
                                        <p:cTn id="19" dur="500"/>
                                        <p:tgtEl>
                                          <p:spTgt spid="3">
                                            <p:txEl>
                                              <p:pRg st="3" end="3"/>
                                            </p:txEl>
                                          </p:spTgt>
                                        </p:tgtEl>
                                      </p:cBhvr>
                                    </p:animEffect>
                                  </p:childTnLst>
                                </p:cTn>
                              </p:par>
                            </p:childTnLst>
                          </p:cTn>
                        </p:par>
                        <p:par>
                          <p:cTn id="20" fill="hold">
                            <p:stCondLst>
                              <p:cond delay="8000"/>
                            </p:stCondLst>
                            <p:childTnLst>
                              <p:par>
                                <p:cTn id="21" presetID="16" presetClass="entr" presetSubtype="26" fill="hold" nodeType="afterEffect">
                                  <p:stCondLst>
                                    <p:cond delay="20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95400"/>
          </a:xfrm>
        </p:spPr>
        <p:txBody>
          <a:bodyPr>
            <a:normAutofit/>
          </a:bodyPr>
          <a:lstStyle/>
          <a:p>
            <a:r>
              <a:rPr lang="en-US" i="1" dirty="0" smtClean="0">
                <a:solidFill>
                  <a:srgbClr val="C00000"/>
                </a:solidFill>
                <a:latin typeface="ITC Avant Garde Std Bk" pitchFamily="34" charset="0"/>
              </a:rPr>
              <a:t>K-3 Construction cards &amp; Evaluation</a:t>
            </a:r>
            <a:endParaRPr lang="en-CA" dirty="0">
              <a:solidFill>
                <a:srgbClr val="C00000"/>
              </a:solidFill>
              <a:latin typeface="ITC Avant Garde Std Bk" pitchFamily="34" charset="0"/>
            </a:endParaRPr>
          </a:p>
        </p:txBody>
      </p:sp>
      <p:sp>
        <p:nvSpPr>
          <p:cNvPr id="6" name="Content Placeholder 5"/>
          <p:cNvSpPr>
            <a:spLocks noGrp="1"/>
          </p:cNvSpPr>
          <p:nvPr>
            <p:ph idx="1"/>
          </p:nvPr>
        </p:nvSpPr>
        <p:spPr>
          <a:xfrm>
            <a:off x="457200" y="1772816"/>
            <a:ext cx="8229600" cy="1143000"/>
          </a:xfrm>
        </p:spPr>
        <p:txBody>
          <a:bodyPr>
            <a:normAutofit/>
          </a:bodyPr>
          <a:lstStyle/>
          <a:p>
            <a:r>
              <a:rPr lang="en-US" sz="2400" i="1" dirty="0" smtClean="0">
                <a:solidFill>
                  <a:schemeClr val="tx1">
                    <a:lumMod val="50000"/>
                    <a:lumOff val="50000"/>
                  </a:schemeClr>
                </a:solidFill>
                <a:latin typeface="ITC Avant Garde Std Bk" pitchFamily="34" charset="0"/>
              </a:rPr>
              <a:t>K-3 Rover Safety Play Cards &amp; Evaluation Survey</a:t>
            </a:r>
          </a:p>
          <a:p>
            <a:pPr lvl="1"/>
            <a:r>
              <a:rPr lang="en-US" sz="2000" dirty="0" smtClean="0">
                <a:solidFill>
                  <a:schemeClr val="tx1">
                    <a:lumMod val="50000"/>
                    <a:lumOff val="50000"/>
                  </a:schemeClr>
                </a:solidFill>
                <a:latin typeface="ITC Avant Garde Std Bk" pitchFamily="34" charset="0"/>
              </a:rPr>
              <a:t>Stand-alone handout for teachers, parents &amp; caregivers </a:t>
            </a:r>
            <a:endParaRPr lang="en-CA" sz="2000" dirty="0">
              <a:solidFill>
                <a:schemeClr val="tx1">
                  <a:lumMod val="50000"/>
                  <a:lumOff val="50000"/>
                </a:schemeClr>
              </a:solidFill>
              <a:latin typeface="ITC Avant Garde Std Bk" pitchFamily="34" charset="0"/>
            </a:endParaRPr>
          </a:p>
        </p:txBody>
      </p:sp>
      <p:grpSp>
        <p:nvGrpSpPr>
          <p:cNvPr id="3" name="Group 6"/>
          <p:cNvGrpSpPr/>
          <p:nvPr/>
        </p:nvGrpSpPr>
        <p:grpSpPr>
          <a:xfrm>
            <a:off x="708223" y="2852936"/>
            <a:ext cx="7896225" cy="3048000"/>
            <a:chOff x="533400" y="3581400"/>
            <a:chExt cx="7896225" cy="3048000"/>
          </a:xfrm>
        </p:grpSpPr>
        <p:pic>
          <p:nvPicPr>
            <p:cNvPr id="3074" name="Picture 2"/>
            <p:cNvPicPr>
              <a:picLocks noChangeAspect="1" noChangeArrowheads="1"/>
            </p:cNvPicPr>
            <p:nvPr/>
          </p:nvPicPr>
          <p:blipFill>
            <a:blip r:embed="rId3" cstate="print"/>
            <a:srcRect/>
            <a:stretch>
              <a:fillRect/>
            </a:stretch>
          </p:blipFill>
          <p:spPr bwMode="auto">
            <a:xfrm>
              <a:off x="4495800" y="3581400"/>
              <a:ext cx="3933825" cy="3048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33400" y="3581400"/>
              <a:ext cx="3914775" cy="3028950"/>
            </a:xfrm>
            <a:prstGeom prst="rect">
              <a:avLst/>
            </a:prstGeom>
            <a:noFill/>
            <a:ln w="9525">
              <a:noFill/>
              <a:miter lim="800000"/>
              <a:headEnd/>
              <a:tailEnd/>
            </a:ln>
          </p:spPr>
        </p:pic>
      </p:grpSp>
      <p:pic>
        <p:nvPicPr>
          <p:cNvPr id="7" name="Picture 6"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Horizontal)">
                                      <p:cBhvr>
                                        <p:cTn id="7" dur="500"/>
                                        <p:tgtEl>
                                          <p:spTgt spid="6">
                                            <p:txEl>
                                              <p:pRg st="0" end="0"/>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Horizontal)">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970" y="609600"/>
            <a:ext cx="9099550" cy="1295400"/>
          </a:xfrm>
        </p:spPr>
        <p:txBody>
          <a:bodyPr>
            <a:normAutofit/>
          </a:bodyPr>
          <a:lstStyle/>
          <a:p>
            <a:r>
              <a:rPr lang="en-US" i="1" dirty="0" smtClean="0">
                <a:solidFill>
                  <a:srgbClr val="C30C21"/>
                </a:solidFill>
                <a:latin typeface="ITC Avant Garde Std Bk" pitchFamily="34" charset="0"/>
              </a:rPr>
              <a:t>Developing Gr. 7-8 presentation strategy</a:t>
            </a:r>
          </a:p>
        </p:txBody>
      </p:sp>
      <p:sp>
        <p:nvSpPr>
          <p:cNvPr id="6" name="Content Placeholder 5"/>
          <p:cNvSpPr>
            <a:spLocks noGrp="1"/>
          </p:cNvSpPr>
          <p:nvPr>
            <p:ph idx="1"/>
          </p:nvPr>
        </p:nvSpPr>
        <p:spPr>
          <a:xfrm>
            <a:off x="457200" y="1905000"/>
            <a:ext cx="8229600" cy="4212336"/>
          </a:xfrm>
        </p:spPr>
        <p:txBody>
          <a:bodyPr>
            <a:normAutofit/>
          </a:bodyPr>
          <a:lstStyle/>
          <a:p>
            <a:pPr>
              <a:buNone/>
            </a:pPr>
            <a:r>
              <a:rPr lang="en-US" sz="2400" i="1" dirty="0" smtClean="0">
                <a:solidFill>
                  <a:schemeClr val="tx1">
                    <a:lumMod val="50000"/>
                    <a:lumOff val="50000"/>
                  </a:schemeClr>
                </a:solidFill>
                <a:latin typeface="ITC Avant Garde Std Bk" pitchFamily="34" charset="0"/>
              </a:rPr>
              <a:t>Proposal… </a:t>
            </a:r>
          </a:p>
          <a:p>
            <a:pPr marL="457200" indent="-457200"/>
            <a:r>
              <a:rPr lang="en-US" sz="2400" i="1" dirty="0" smtClean="0">
                <a:solidFill>
                  <a:schemeClr val="tx1">
                    <a:lumMod val="50000"/>
                    <a:lumOff val="50000"/>
                  </a:schemeClr>
                </a:solidFill>
                <a:latin typeface="ITC Avant Garde Std Bk" pitchFamily="34" charset="0"/>
              </a:rPr>
              <a:t>Implement a school project contest</a:t>
            </a:r>
          </a:p>
          <a:p>
            <a:pPr marL="457200" indent="-457200"/>
            <a:r>
              <a:rPr lang="en-US" sz="2400" i="1" dirty="0" smtClean="0">
                <a:solidFill>
                  <a:schemeClr val="tx1">
                    <a:lumMod val="50000"/>
                    <a:lumOff val="50000"/>
                  </a:schemeClr>
                </a:solidFill>
                <a:latin typeface="ITC Avant Garde Std Bk" pitchFamily="34" charset="0"/>
              </a:rPr>
              <a:t>Students to submit an electronic public-rail safety presentation </a:t>
            </a:r>
            <a:r>
              <a:rPr lang="en-US" sz="1800" i="1" dirty="0" smtClean="0">
                <a:solidFill>
                  <a:schemeClr val="tx1">
                    <a:lumMod val="50000"/>
                    <a:lumOff val="50000"/>
                  </a:schemeClr>
                </a:solidFill>
                <a:latin typeface="ITC Avant Garde Std Bk" pitchFamily="34" charset="0"/>
              </a:rPr>
              <a:t>(i.e. video, PowerPoint, Audio, etc…)</a:t>
            </a:r>
          </a:p>
          <a:p>
            <a:pPr marL="457200" indent="-457200"/>
            <a:r>
              <a:rPr lang="en-US" sz="2400" i="1" dirty="0" smtClean="0">
                <a:solidFill>
                  <a:schemeClr val="tx1">
                    <a:lumMod val="50000"/>
                    <a:lumOff val="50000"/>
                  </a:schemeClr>
                </a:solidFill>
                <a:latin typeface="ITC Avant Garde Std Bk" pitchFamily="34" charset="0"/>
              </a:rPr>
              <a:t>OL will post on-line for voting</a:t>
            </a:r>
          </a:p>
          <a:p>
            <a:pPr marL="457200" indent="-457200"/>
            <a:r>
              <a:rPr lang="en-US" sz="2400" i="1" dirty="0" smtClean="0">
                <a:solidFill>
                  <a:schemeClr val="tx1">
                    <a:lumMod val="50000"/>
                    <a:lumOff val="50000"/>
                  </a:schemeClr>
                </a:solidFill>
                <a:latin typeface="ITC Avant Garde Std Bk" pitchFamily="34" charset="0"/>
              </a:rPr>
              <a:t>Grand Prize - (TBD)</a:t>
            </a:r>
          </a:p>
          <a:p>
            <a:pPr marL="457200" indent="-457200"/>
            <a:r>
              <a:rPr lang="en-US" sz="2400" i="1" dirty="0" smtClean="0">
                <a:solidFill>
                  <a:schemeClr val="tx1">
                    <a:lumMod val="50000"/>
                    <a:lumOff val="50000"/>
                  </a:schemeClr>
                </a:solidFill>
                <a:latin typeface="ITC Avant Garde Std Bk" pitchFamily="34" charset="0"/>
                <a:hlinkClick r:id="rId3"/>
              </a:rPr>
              <a:t>Peer to peer</a:t>
            </a:r>
            <a:endParaRPr lang="en-US" sz="2400" i="1" dirty="0" smtClean="0">
              <a:solidFill>
                <a:schemeClr val="tx1">
                  <a:lumMod val="50000"/>
                  <a:lumOff val="50000"/>
                </a:schemeClr>
              </a:solidFill>
              <a:latin typeface="ITC Avant Garde Std Bk" pitchFamily="34" charset="0"/>
            </a:endParaRPr>
          </a:p>
          <a:p>
            <a:pPr marL="457200" indent="-457200"/>
            <a:endParaRPr lang="en-US" sz="2400" i="1" dirty="0" smtClean="0">
              <a:solidFill>
                <a:schemeClr val="tx1">
                  <a:lumMod val="50000"/>
                  <a:lumOff val="50000"/>
                </a:schemeClr>
              </a:solidFill>
              <a:latin typeface="ITC Avant Garde Std Bk" pitchFamily="34" charset="0"/>
            </a:endParaRPr>
          </a:p>
          <a:p>
            <a:pPr marL="457200" indent="-457200">
              <a:buFont typeface="+mj-lt"/>
              <a:buAutoNum type="arabicPeriod"/>
            </a:pPr>
            <a:endParaRPr lang="en-US" sz="2400" i="1" dirty="0" smtClean="0">
              <a:solidFill>
                <a:schemeClr val="tx2"/>
              </a:solidFill>
              <a:latin typeface="ITC Avant Garde Std Bk" pitchFamily="34" charset="0"/>
            </a:endParaRPr>
          </a:p>
        </p:txBody>
      </p:sp>
      <p:pic>
        <p:nvPicPr>
          <p:cNvPr id="29698" name="Picture 2" descr="http://web.me.com/lisadegraaf/Site_2/Media/transparent.gif"/>
          <p:cNvPicPr>
            <a:picLocks noChangeAspect="1" noChangeArrowheads="1"/>
          </p:cNvPicPr>
          <p:nvPr/>
        </p:nvPicPr>
        <p:blipFill>
          <a:blip r:embed="rId4"/>
          <a:srcRect/>
          <a:stretch>
            <a:fillRect/>
          </a:stretch>
        </p:blipFill>
        <p:spPr bwMode="auto">
          <a:xfrm>
            <a:off x="34925" y="-76200"/>
            <a:ext cx="9525" cy="9525"/>
          </a:xfrm>
          <a:prstGeom prst="rect">
            <a:avLst/>
          </a:prstGeom>
          <a:noFill/>
        </p:spPr>
      </p:pic>
      <p:pic>
        <p:nvPicPr>
          <p:cNvPr id="29700" name="Picture 4" descr="http://web.me.com/lisadegraaf/Site_2/Media/transparent.gif"/>
          <p:cNvPicPr>
            <a:picLocks noChangeAspect="1" noChangeArrowheads="1"/>
          </p:cNvPicPr>
          <p:nvPr/>
        </p:nvPicPr>
        <p:blipFill>
          <a:blip r:embed="rId4"/>
          <a:srcRect/>
          <a:stretch>
            <a:fillRect/>
          </a:stretch>
        </p:blipFill>
        <p:spPr bwMode="auto">
          <a:xfrm>
            <a:off x="34925" y="-76200"/>
            <a:ext cx="9525" cy="9525"/>
          </a:xfrm>
          <a:prstGeom prst="rect">
            <a:avLst/>
          </a:prstGeom>
          <a:noFill/>
        </p:spPr>
      </p:pic>
      <p:pic>
        <p:nvPicPr>
          <p:cNvPr id="29702" name="Picture 6" descr="http://web.me.com/lisadegraaf/Site_2/Media/transparent.gif"/>
          <p:cNvPicPr>
            <a:picLocks noChangeAspect="1" noChangeArrowheads="1"/>
          </p:cNvPicPr>
          <p:nvPr/>
        </p:nvPicPr>
        <p:blipFill>
          <a:blip r:embed="rId4"/>
          <a:srcRect/>
          <a:stretch>
            <a:fillRect/>
          </a:stretch>
        </p:blipFill>
        <p:spPr bwMode="auto">
          <a:xfrm>
            <a:off x="34925" y="-76200"/>
            <a:ext cx="9525" cy="9525"/>
          </a:xfrm>
          <a:prstGeom prst="rect">
            <a:avLst/>
          </a:prstGeom>
          <a:noFill/>
        </p:spPr>
      </p:pic>
      <p:pic>
        <p:nvPicPr>
          <p:cNvPr id="29704" name="Picture 8" descr="Go to fullsize image">
            <a:hlinkClick r:id="rId5"/>
          </p:cNvPr>
          <p:cNvPicPr>
            <a:picLocks noChangeAspect="1" noChangeArrowheads="1"/>
          </p:cNvPicPr>
          <p:nvPr/>
        </p:nvPicPr>
        <p:blipFill>
          <a:blip r:embed="rId6"/>
          <a:srcRect/>
          <a:stretch>
            <a:fillRect/>
          </a:stretch>
        </p:blipFill>
        <p:spPr bwMode="auto">
          <a:xfrm>
            <a:off x="5400600" y="3702726"/>
            <a:ext cx="3635896" cy="2067920"/>
          </a:xfrm>
          <a:prstGeom prst="rect">
            <a:avLst/>
          </a:prstGeom>
          <a:noFill/>
        </p:spPr>
      </p:pic>
      <p:pic>
        <p:nvPicPr>
          <p:cNvPr id="8" name="Picture 7"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467544" y="5949280"/>
            <a:ext cx="974252" cy="52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dissolve">
                                      <p:cBhvr>
                                        <p:cTn id="19" dur="500"/>
                                        <p:tgtEl>
                                          <p:spTgt spid="6">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dissolv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118786" name="Rectangle 2"/>
          <p:cNvSpPr>
            <a:spLocks noGrp="1" noChangeArrowheads="1"/>
          </p:cNvSpPr>
          <p:nvPr>
            <p:ph type="title"/>
          </p:nvPr>
        </p:nvSpPr>
        <p:spPr>
          <a:xfrm>
            <a:off x="381000" y="646113"/>
            <a:ext cx="8229600" cy="1030287"/>
          </a:xfrm>
        </p:spPr>
        <p:txBody>
          <a:bodyPr rtlCol="0">
            <a:noAutofit/>
          </a:bodyPr>
          <a:lstStyle/>
          <a:p>
            <a:pPr fontAlgn="auto">
              <a:spcAft>
                <a:spcPts val="0"/>
              </a:spcAft>
              <a:defRPr/>
            </a:pPr>
            <a:r>
              <a:rPr lang="en-US" sz="3600" dirty="0" smtClean="0">
                <a:solidFill>
                  <a:srgbClr val="C00000"/>
                </a:solidFill>
                <a:latin typeface="ITC Avant Garde Std Bk" pitchFamily="34" charset="0"/>
              </a:rPr>
              <a:t>Computer Based Training</a:t>
            </a:r>
            <a:r>
              <a:rPr lang="en-US" sz="2800" dirty="0" smtClean="0">
                <a:solidFill>
                  <a:srgbClr val="C00000"/>
                </a:solidFill>
                <a:latin typeface="ITC Avant Garde Std Bk" pitchFamily="34" charset="0"/>
              </a:rPr>
              <a:t/>
            </a:r>
            <a:br>
              <a:rPr lang="en-US" sz="2800" dirty="0" smtClean="0">
                <a:solidFill>
                  <a:srgbClr val="C00000"/>
                </a:solidFill>
                <a:latin typeface="ITC Avant Garde Std Bk" pitchFamily="34" charset="0"/>
              </a:rPr>
            </a:br>
            <a:r>
              <a:rPr lang="en-US" sz="2800" i="1" dirty="0" smtClean="0">
                <a:solidFill>
                  <a:srgbClr val="C00000"/>
                </a:solidFill>
                <a:latin typeface="ITC Avant Garde Std Bk" pitchFamily="34" charset="0"/>
              </a:rPr>
              <a:t>for Newly Licensed Drivers</a:t>
            </a:r>
            <a:endParaRPr lang="fr-CA" sz="4800" i="1" dirty="0" smtClean="0">
              <a:solidFill>
                <a:srgbClr val="C00000"/>
              </a:solidFill>
              <a:latin typeface="ITC Avant Garde Std Bk" pitchFamily="34" charset="0"/>
            </a:endParaRPr>
          </a:p>
        </p:txBody>
      </p:sp>
      <p:sp>
        <p:nvSpPr>
          <p:cNvPr id="26628" name="Text Box 5"/>
          <p:cNvSpPr txBox="1">
            <a:spLocks noChangeArrowheads="1"/>
          </p:cNvSpPr>
          <p:nvPr/>
        </p:nvSpPr>
        <p:spPr bwMode="auto">
          <a:xfrm rot="331387">
            <a:off x="4966241" y="5352951"/>
            <a:ext cx="2590799" cy="400110"/>
          </a:xfrm>
          <a:prstGeom prst="rect">
            <a:avLst/>
          </a:prstGeom>
          <a:noFill/>
          <a:ln w="9525">
            <a:noFill/>
            <a:miter lim="800000"/>
            <a:headEnd/>
            <a:tailEnd/>
          </a:ln>
        </p:spPr>
        <p:txBody>
          <a:bodyPr wrap="square">
            <a:spAutoFit/>
          </a:bodyPr>
          <a:lstStyle/>
          <a:p>
            <a:pPr algn="ctr">
              <a:spcBef>
                <a:spcPct val="50000"/>
              </a:spcBef>
            </a:pPr>
            <a:r>
              <a:rPr lang="fr-CA" sz="2000" u="sng" dirty="0">
                <a:solidFill>
                  <a:srgbClr val="0000FF"/>
                </a:solidFill>
              </a:rPr>
              <a:t>www.traintodrive.net</a:t>
            </a:r>
          </a:p>
        </p:txBody>
      </p:sp>
      <p:pic>
        <p:nvPicPr>
          <p:cNvPr id="37889" name="Picture 1"/>
          <p:cNvPicPr>
            <a:picLocks noChangeAspect="1" noChangeArrowheads="1"/>
          </p:cNvPicPr>
          <p:nvPr/>
        </p:nvPicPr>
        <p:blipFill>
          <a:blip r:embed="rId5" cstate="print"/>
          <a:srcRect/>
          <a:stretch>
            <a:fillRect/>
          </a:stretch>
        </p:blipFill>
        <p:spPr bwMode="auto">
          <a:xfrm rot="360066">
            <a:off x="4636232" y="2039676"/>
            <a:ext cx="4266842" cy="328681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81000" y="1891336"/>
            <a:ext cx="4335016" cy="3170099"/>
          </a:xfrm>
          <a:prstGeom prst="rect">
            <a:avLst/>
          </a:prstGeom>
        </p:spPr>
        <p:txBody>
          <a:bodyPr wrap="square">
            <a:spAutoFit/>
          </a:bodyPr>
          <a:lstStyle/>
          <a:p>
            <a:pPr>
              <a:spcBef>
                <a:spcPct val="50000"/>
              </a:spcBef>
              <a:buFontTx/>
              <a:buChar char="•"/>
            </a:pPr>
            <a:r>
              <a:rPr lang="en-US" sz="2000" i="1" dirty="0" smtClean="0">
                <a:solidFill>
                  <a:schemeClr val="tx1">
                    <a:lumMod val="50000"/>
                    <a:lumOff val="50000"/>
                  </a:schemeClr>
                </a:solidFill>
                <a:latin typeface="ITC Avant Garde Std Bk Cn" pitchFamily="34" charset="0"/>
              </a:rPr>
              <a:t> </a:t>
            </a:r>
            <a:r>
              <a:rPr lang="en-US" sz="2000" i="1" dirty="0" smtClean="0">
                <a:solidFill>
                  <a:schemeClr val="tx1">
                    <a:lumMod val="50000"/>
                    <a:lumOff val="50000"/>
                  </a:schemeClr>
                </a:solidFill>
                <a:latin typeface="ITC Avant Garde Std Bk" pitchFamily="34" charset="0"/>
              </a:rPr>
              <a:t>Intended for New Drivers / Students</a:t>
            </a:r>
          </a:p>
          <a:p>
            <a:pPr>
              <a:spcBef>
                <a:spcPct val="50000"/>
              </a:spcBef>
              <a:buFontTx/>
              <a:buChar char="•"/>
            </a:pPr>
            <a:r>
              <a:rPr lang="en-US" sz="2000" i="1" dirty="0" smtClean="0">
                <a:solidFill>
                  <a:schemeClr val="tx1">
                    <a:lumMod val="50000"/>
                    <a:lumOff val="50000"/>
                  </a:schemeClr>
                </a:solidFill>
                <a:latin typeface="ITC Avant Garde Std Bk" pitchFamily="34" charset="0"/>
              </a:rPr>
              <a:t> Modules based on the OL Newly Licensed Driver packages</a:t>
            </a:r>
          </a:p>
          <a:p>
            <a:pPr>
              <a:spcBef>
                <a:spcPct val="50000"/>
              </a:spcBef>
              <a:buFontTx/>
              <a:buChar char="•"/>
            </a:pPr>
            <a:r>
              <a:rPr lang="en-US" sz="2000" i="1" dirty="0" smtClean="0">
                <a:solidFill>
                  <a:schemeClr val="tx1">
                    <a:lumMod val="50000"/>
                    <a:lumOff val="50000"/>
                  </a:schemeClr>
                </a:solidFill>
                <a:latin typeface="ITC Avant Garde Std Bk" pitchFamily="34" charset="0"/>
              </a:rPr>
              <a:t> Support is gained through Driving  Schools and Associations</a:t>
            </a:r>
          </a:p>
          <a:p>
            <a:pPr>
              <a:spcBef>
                <a:spcPct val="50000"/>
              </a:spcBef>
              <a:buFontTx/>
              <a:buChar char="•"/>
            </a:pPr>
            <a:r>
              <a:rPr lang="en-US" sz="2000" i="1" dirty="0" smtClean="0">
                <a:solidFill>
                  <a:schemeClr val="tx1">
                    <a:lumMod val="50000"/>
                    <a:lumOff val="50000"/>
                  </a:schemeClr>
                </a:solidFill>
                <a:latin typeface="ITC Avant Garde Std Bk" pitchFamily="34" charset="0"/>
              </a:rPr>
              <a:t> Provides consistent message</a:t>
            </a:r>
          </a:p>
          <a:p>
            <a:pPr>
              <a:spcBef>
                <a:spcPct val="50000"/>
              </a:spcBef>
              <a:buFontTx/>
              <a:buChar char="•"/>
            </a:pPr>
            <a:r>
              <a:rPr lang="en-US" sz="2000" i="1" dirty="0" smtClean="0">
                <a:solidFill>
                  <a:schemeClr val="tx1">
                    <a:lumMod val="50000"/>
                    <a:lumOff val="50000"/>
                  </a:schemeClr>
                </a:solidFill>
                <a:latin typeface="ITC Avant Garde Std Bk" pitchFamily="34" charset="0"/>
              </a:rPr>
              <a:t>  Improved data capture</a:t>
            </a:r>
            <a:endParaRPr lang="en-US" sz="2000" i="1" dirty="0">
              <a:solidFill>
                <a:schemeClr val="tx1">
                  <a:lumMod val="50000"/>
                  <a:lumOff val="50000"/>
                </a:schemeClr>
              </a:solidFill>
              <a:latin typeface="ITC Avant Garde Std Bk" pitchFamily="34" charset="0"/>
            </a:endParaRPr>
          </a:p>
        </p:txBody>
      </p:sp>
      <p:pic>
        <p:nvPicPr>
          <p:cNvPr id="6" name="Picture 2"/>
          <p:cNvPicPr>
            <a:picLocks noChangeAspect="1" noChangeArrowheads="1"/>
          </p:cNvPicPr>
          <p:nvPr/>
        </p:nvPicPr>
        <p:blipFill>
          <a:blip r:embed="rId6" cstate="print"/>
          <a:srcRect/>
          <a:stretch>
            <a:fillRect/>
          </a:stretch>
        </p:blipFill>
        <p:spPr bwMode="auto">
          <a:xfrm>
            <a:off x="2051720" y="5085184"/>
            <a:ext cx="2286000" cy="15192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7889"/>
                                        </p:tgtEl>
                                        <p:attrNameLst>
                                          <p:attrName>style.visibility</p:attrName>
                                        </p:attrNameLst>
                                      </p:cBhvr>
                                      <p:to>
                                        <p:strVal val="visible"/>
                                      </p:to>
                                    </p:set>
                                    <p:animEffect transition="in" filter="checkerboard(across)">
                                      <p:cBhvr>
                                        <p:cTn id="10" dur="500"/>
                                        <p:tgtEl>
                                          <p:spTgt spid="378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6628"/>
                                        </p:tgtEl>
                                        <p:attrNameLst>
                                          <p:attrName>style.visibility</p:attrName>
                                        </p:attrNameLst>
                                      </p:cBhvr>
                                      <p:to>
                                        <p:strVal val="visible"/>
                                      </p:to>
                                    </p:set>
                                    <p:animEffect transition="in" filter="checkerboard(across)">
                                      <p:cBhvr>
                                        <p:cTn id="13" dur="500"/>
                                        <p:tgtEl>
                                          <p:spTgt spid="2662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checkerboard(across)">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checkerboard(across)">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checkerboard(across)">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checkerboard(across)">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320" y="548680"/>
            <a:ext cx="8839200" cy="1066800"/>
          </a:xfrm>
        </p:spPr>
        <p:txBody>
          <a:bodyPr/>
          <a:lstStyle/>
          <a:p>
            <a:r>
              <a:rPr lang="en-US" dirty="0" smtClean="0">
                <a:solidFill>
                  <a:srgbClr val="C30C21"/>
                </a:solidFill>
                <a:latin typeface="ITC Avant Garde Std Bk" pitchFamily="34" charset="0"/>
              </a:rPr>
              <a:t>TraintoDrive.net </a:t>
            </a:r>
            <a:r>
              <a:rPr lang="en-US" sz="2800" dirty="0" smtClean="0">
                <a:solidFill>
                  <a:srgbClr val="C30C21"/>
                </a:solidFill>
                <a:latin typeface="ITC Avant Garde Std Bk" pitchFamily="34" charset="0"/>
              </a:rPr>
              <a:t>– Overall Stats </a:t>
            </a:r>
            <a:r>
              <a:rPr lang="en-US" sz="1200" i="1" dirty="0" smtClean="0">
                <a:solidFill>
                  <a:srgbClr val="C30C21"/>
                </a:solidFill>
                <a:latin typeface="ITC Avant Garde Std Bk" pitchFamily="34" charset="0"/>
              </a:rPr>
              <a:t>(Jan 1, 2009 – Dec 31,2010)</a:t>
            </a:r>
            <a:endParaRPr lang="en-CA" sz="2000" i="1" dirty="0">
              <a:solidFill>
                <a:srgbClr val="C30C21"/>
              </a:solidFill>
              <a:latin typeface="ITC Avant Garde Std Bk" pitchFamily="34" charset="0"/>
            </a:endParaRPr>
          </a:p>
        </p:txBody>
      </p:sp>
      <p:sp>
        <p:nvSpPr>
          <p:cNvPr id="5" name="Content Placeholder 4"/>
          <p:cNvSpPr>
            <a:spLocks noGrp="1"/>
          </p:cNvSpPr>
          <p:nvPr>
            <p:ph idx="1"/>
          </p:nvPr>
        </p:nvSpPr>
        <p:spPr>
          <a:xfrm>
            <a:off x="457200" y="2060848"/>
            <a:ext cx="4876800" cy="3240360"/>
          </a:xfrm>
        </p:spPr>
        <p:txBody>
          <a:bodyPr>
            <a:normAutofit/>
          </a:bodyPr>
          <a:lstStyle/>
          <a:p>
            <a:r>
              <a:rPr lang="en-US" sz="1800" i="1" dirty="0" smtClean="0">
                <a:solidFill>
                  <a:schemeClr val="tx1">
                    <a:lumMod val="50000"/>
                    <a:lumOff val="50000"/>
                  </a:schemeClr>
                </a:solidFill>
                <a:latin typeface="ITC Avant Garde Std Bk" pitchFamily="34" charset="0"/>
              </a:rPr>
              <a:t>Registrants					16,920</a:t>
            </a:r>
          </a:p>
          <a:p>
            <a:r>
              <a:rPr lang="en-US" sz="1800" i="1" dirty="0" smtClean="0">
                <a:solidFill>
                  <a:schemeClr val="tx1">
                    <a:lumMod val="50000"/>
                    <a:lumOff val="50000"/>
                  </a:schemeClr>
                </a:solidFill>
                <a:latin typeface="ITC Avant Garde Std Bk" pitchFamily="34" charset="0"/>
              </a:rPr>
              <a:t>Age </a:t>
            </a:r>
            <a:r>
              <a:rPr lang="en-US" sz="1800" i="1" dirty="0" smtClean="0">
                <a:solidFill>
                  <a:schemeClr val="tx1">
                    <a:lumMod val="50000"/>
                    <a:lumOff val="50000"/>
                  </a:schemeClr>
                </a:solidFill>
                <a:latin typeface="ITC Avant Garde Std Bk" pitchFamily="34" charset="0"/>
              </a:rPr>
              <a:t>16-20					74.3%</a:t>
            </a:r>
          </a:p>
          <a:p>
            <a:r>
              <a:rPr lang="en-US" sz="1800" i="1" dirty="0" smtClean="0">
                <a:solidFill>
                  <a:schemeClr val="tx1">
                    <a:lumMod val="50000"/>
                    <a:lumOff val="50000"/>
                  </a:schemeClr>
                </a:solidFill>
                <a:latin typeface="ITC Avant Garde Std Bk" pitchFamily="34" charset="0"/>
              </a:rPr>
              <a:t>Completed </a:t>
            </a:r>
            <a:r>
              <a:rPr lang="en-US" sz="1800" i="1" dirty="0" smtClean="0">
                <a:solidFill>
                  <a:schemeClr val="tx1">
                    <a:lumMod val="50000"/>
                    <a:lumOff val="50000"/>
                  </a:schemeClr>
                </a:solidFill>
                <a:latin typeface="ITC Avant Garde Std Bk" pitchFamily="34" charset="0"/>
              </a:rPr>
              <a:t>Training			39.0%</a:t>
            </a:r>
          </a:p>
          <a:p>
            <a:r>
              <a:rPr lang="en-US" sz="1800" i="1" dirty="0" smtClean="0">
                <a:solidFill>
                  <a:schemeClr val="tx1">
                    <a:lumMod val="50000"/>
                    <a:lumOff val="50000"/>
                  </a:schemeClr>
                </a:solidFill>
                <a:latin typeface="ITC Avant Garde Std Bk" pitchFamily="34" charset="0"/>
              </a:rPr>
              <a:t>Obtain Certificate 			89.8%</a:t>
            </a:r>
          </a:p>
          <a:p>
            <a:endParaRPr lang="en-US" sz="1800" i="1" dirty="0" smtClean="0">
              <a:solidFill>
                <a:schemeClr val="tx1">
                  <a:lumMod val="50000"/>
                  <a:lumOff val="50000"/>
                </a:schemeClr>
              </a:solidFill>
              <a:latin typeface="ITC Avant Garde Std Bk" pitchFamily="34" charset="0"/>
            </a:endParaRPr>
          </a:p>
          <a:p>
            <a:r>
              <a:rPr lang="en-US" sz="1800" i="1" dirty="0" smtClean="0">
                <a:solidFill>
                  <a:schemeClr val="tx1">
                    <a:lumMod val="50000"/>
                    <a:lumOff val="50000"/>
                  </a:schemeClr>
                </a:solidFill>
                <a:latin typeface="ITC Avant Garde Std Bk" pitchFamily="34" charset="0"/>
              </a:rPr>
              <a:t>Responded to survey			2120</a:t>
            </a:r>
          </a:p>
          <a:p>
            <a:r>
              <a:rPr lang="en-US" sz="1800" i="1" dirty="0" smtClean="0">
                <a:solidFill>
                  <a:schemeClr val="tx1">
                    <a:lumMod val="50000"/>
                    <a:lumOff val="50000"/>
                  </a:schemeClr>
                </a:solidFill>
                <a:latin typeface="ITC Avant Garde Std Bk" pitchFamily="34" charset="0"/>
              </a:rPr>
              <a:t>Liked this tool 				91.9%</a:t>
            </a:r>
          </a:p>
          <a:p>
            <a:r>
              <a:rPr lang="en-US" sz="1800" i="1" dirty="0" smtClean="0">
                <a:solidFill>
                  <a:schemeClr val="tx1">
                    <a:lumMod val="50000"/>
                    <a:lumOff val="50000"/>
                  </a:schemeClr>
                </a:solidFill>
                <a:latin typeface="ITC Avant Garde Std Bk" pitchFamily="34" charset="0"/>
              </a:rPr>
              <a:t>Learned something new		77.3%</a:t>
            </a:r>
          </a:p>
          <a:p>
            <a:r>
              <a:rPr lang="en-US" sz="1800" i="1" dirty="0" smtClean="0">
                <a:solidFill>
                  <a:schemeClr val="tx1">
                    <a:lumMod val="50000"/>
                    <a:lumOff val="50000"/>
                  </a:schemeClr>
                </a:solidFill>
                <a:latin typeface="ITC Avant Garde Std Bk" pitchFamily="34" charset="0"/>
              </a:rPr>
              <a:t>Would recommend to others	86.5%</a:t>
            </a:r>
            <a:endParaRPr lang="en-CA" sz="1800" i="1" dirty="0">
              <a:solidFill>
                <a:schemeClr val="tx1">
                  <a:lumMod val="50000"/>
                  <a:lumOff val="50000"/>
                </a:schemeClr>
              </a:solidFill>
              <a:latin typeface="ITC Avant Garde Std Bk" pitchFamily="34" charset="0"/>
            </a:endParaRPr>
          </a:p>
        </p:txBody>
      </p:sp>
      <p:grpSp>
        <p:nvGrpSpPr>
          <p:cNvPr id="3" name="Group 5"/>
          <p:cNvGrpSpPr/>
          <p:nvPr/>
        </p:nvGrpSpPr>
        <p:grpSpPr>
          <a:xfrm>
            <a:off x="5148064" y="1905000"/>
            <a:ext cx="3766586" cy="3740604"/>
            <a:chOff x="4370175" y="1170878"/>
            <a:chExt cx="4509583" cy="4380572"/>
          </a:xfrm>
        </p:grpSpPr>
        <p:pic>
          <p:nvPicPr>
            <p:cNvPr id="8" name="Picture 4"/>
            <p:cNvPicPr>
              <a:picLocks noChangeAspect="1" noChangeArrowheads="1"/>
            </p:cNvPicPr>
            <p:nvPr/>
          </p:nvPicPr>
          <p:blipFill>
            <a:blip r:embed="rId3" cstate="print"/>
            <a:srcRect/>
            <a:stretch>
              <a:fillRect/>
            </a:stretch>
          </p:blipFill>
          <p:spPr bwMode="auto">
            <a:xfrm>
              <a:off x="4370175" y="1170878"/>
              <a:ext cx="3871913" cy="2590801"/>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rrowheads="1"/>
            </p:cNvPicPr>
            <p:nvPr/>
          </p:nvPicPr>
          <p:blipFill>
            <a:blip r:embed="rId4" cstate="print"/>
            <a:srcRect/>
            <a:stretch>
              <a:fillRect/>
            </a:stretch>
          </p:blipFill>
          <p:spPr bwMode="auto">
            <a:xfrm>
              <a:off x="5526958" y="2732049"/>
              <a:ext cx="3352800" cy="2819401"/>
            </a:xfrm>
            <a:prstGeom prst="rect">
              <a:avLst/>
            </a:prstGeom>
            <a:ln>
              <a:noFill/>
            </a:ln>
            <a:effectLst>
              <a:outerShdw blurRad="292100" dist="139700" dir="2700000" algn="tl" rotWithShape="0">
                <a:srgbClr val="333333">
                  <a:alpha val="65000"/>
                </a:srgbClr>
              </a:outerShdw>
            </a:effectLst>
          </p:spPr>
        </p:pic>
      </p:grpSp>
      <p:pic>
        <p:nvPicPr>
          <p:cNvPr id="9" name="Picture 8"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67544" y="5949280"/>
            <a:ext cx="974252" cy="5277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Right)">
                                      <p:cBhvr>
                                        <p:cTn id="7" dur="500"/>
                                        <p:tgtEl>
                                          <p:spTgt spid="5">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Right)">
                                      <p:cBhvr>
                                        <p:cTn id="10" dur="500"/>
                                        <p:tgtEl>
                                          <p:spTgt spid="5">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strips(downRight)">
                                      <p:cBhvr>
                                        <p:cTn id="13" dur="500"/>
                                        <p:tgtEl>
                                          <p:spTgt spid="5">
                                            <p:txEl>
                                              <p:pRg st="2" end="2"/>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strips(downRight)">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strips(downRight)">
                                      <p:cBhvr>
                                        <p:cTn id="21" dur="500"/>
                                        <p:tgtEl>
                                          <p:spTgt spid="5">
                                            <p:txEl>
                                              <p:pRg st="5" end="5"/>
                                            </p:txEl>
                                          </p:spTgt>
                                        </p:tgtEl>
                                      </p:cBhvr>
                                    </p:animEffect>
                                  </p:childTnLst>
                                </p:cTn>
                              </p:par>
                              <p:par>
                                <p:cTn id="22" presetID="18" presetClass="entr" presetSubtype="6"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strips(downRight)">
                                      <p:cBhvr>
                                        <p:cTn id="24" dur="500"/>
                                        <p:tgtEl>
                                          <p:spTgt spid="5">
                                            <p:txEl>
                                              <p:pRg st="6" end="6"/>
                                            </p:txEl>
                                          </p:spTgt>
                                        </p:tgtEl>
                                      </p:cBhvr>
                                    </p:animEffect>
                                  </p:childTnLst>
                                </p:cTn>
                              </p:par>
                              <p:par>
                                <p:cTn id="25" presetID="18" presetClass="entr" presetSubtype="6"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strips(downRight)">
                                      <p:cBhvr>
                                        <p:cTn id="27" dur="500"/>
                                        <p:tgtEl>
                                          <p:spTgt spid="5">
                                            <p:txEl>
                                              <p:pRg st="7" end="7"/>
                                            </p:txEl>
                                          </p:spTgt>
                                        </p:tgtEl>
                                      </p:cBhvr>
                                    </p:animEffect>
                                  </p:childTnLst>
                                </p:cTn>
                              </p:par>
                              <p:par>
                                <p:cTn id="28" presetID="18" presetClass="entr" presetSubtype="6" fill="hold"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strips(downRight)">
                                      <p:cBhvr>
                                        <p:cTn id="3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p:nvPr>
        </p:nvSpPr>
        <p:spPr>
          <a:xfrm>
            <a:off x="457200" y="381000"/>
            <a:ext cx="8229600" cy="1143000"/>
          </a:xfrm>
        </p:spPr>
        <p:txBody>
          <a:bodyPr>
            <a:normAutofit/>
          </a:bodyPr>
          <a:lstStyle/>
          <a:p>
            <a:r>
              <a:rPr lang="en-US" sz="3600" dirty="0" smtClean="0">
                <a:solidFill>
                  <a:srgbClr val="C00000"/>
                </a:solidFill>
                <a:latin typeface="ITC Avant Garde Std Bk" pitchFamily="34" charset="0"/>
              </a:rPr>
              <a:t>OL Rail Safety Week</a:t>
            </a:r>
            <a:endParaRPr lang="fr-CA" sz="3600" dirty="0" smtClean="0">
              <a:solidFill>
                <a:srgbClr val="C00000"/>
              </a:solidFill>
              <a:latin typeface="ITC Avant Garde Std Bk" pitchFamily="34" charset="0"/>
            </a:endParaRPr>
          </a:p>
        </p:txBody>
      </p:sp>
      <p:sp>
        <p:nvSpPr>
          <p:cNvPr id="180228" name="Rectangle 4"/>
          <p:cNvSpPr>
            <a:spLocks noGrp="1" noChangeArrowheads="1"/>
          </p:cNvSpPr>
          <p:nvPr>
            <p:ph type="body" sz="half" idx="1"/>
          </p:nvPr>
        </p:nvSpPr>
        <p:spPr>
          <a:xfrm>
            <a:off x="381000" y="1981200"/>
            <a:ext cx="5055096" cy="3968080"/>
          </a:xfrm>
        </p:spPr>
        <p:txBody>
          <a:bodyPr rtlCol="0">
            <a:noAutofit/>
          </a:bodyPr>
          <a:lstStyle/>
          <a:p>
            <a:pPr>
              <a:spcBef>
                <a:spcPct val="60000"/>
              </a:spcBef>
              <a:buFont typeface="Wingdings" pitchFamily="2" charset="2"/>
              <a:buChar char="Ø"/>
              <a:defRPr/>
            </a:pPr>
            <a:r>
              <a:rPr lang="en-CA" sz="2000" i="1" dirty="0" smtClean="0">
                <a:solidFill>
                  <a:schemeClr val="tx1">
                    <a:lumMod val="50000"/>
                    <a:lumOff val="50000"/>
                  </a:schemeClr>
                </a:solidFill>
                <a:latin typeface="ITC Avant Garde Std Bk" pitchFamily="34" charset="0"/>
              </a:rPr>
              <a:t>The 9</a:t>
            </a:r>
            <a:r>
              <a:rPr lang="en-CA" sz="2000" i="1" baseline="30000" dirty="0" smtClean="0">
                <a:solidFill>
                  <a:schemeClr val="tx1">
                    <a:lumMod val="50000"/>
                    <a:lumOff val="50000"/>
                  </a:schemeClr>
                </a:solidFill>
                <a:latin typeface="ITC Avant Garde Std Bk" pitchFamily="34" charset="0"/>
              </a:rPr>
              <a:t>th</a:t>
            </a:r>
            <a:r>
              <a:rPr lang="en-CA" sz="2000" i="1" dirty="0" smtClean="0">
                <a:solidFill>
                  <a:schemeClr val="tx1">
                    <a:lumMod val="50000"/>
                    <a:lumOff val="50000"/>
                  </a:schemeClr>
                </a:solidFill>
                <a:latin typeface="ITC Avant Garde Std Bk" pitchFamily="34" charset="0"/>
              </a:rPr>
              <a:t> Annual RSW will take place May 2-8, 2011</a:t>
            </a:r>
            <a:endParaRPr lang="fr-CA" sz="2000" i="1" dirty="0" smtClean="0">
              <a:solidFill>
                <a:schemeClr val="tx1">
                  <a:lumMod val="50000"/>
                  <a:lumOff val="50000"/>
                </a:schemeClr>
              </a:solidFill>
              <a:latin typeface="ITC Avant Garde Std Bk" pitchFamily="34" charset="0"/>
            </a:endParaRPr>
          </a:p>
          <a:p>
            <a:pPr fontAlgn="auto">
              <a:spcBef>
                <a:spcPct val="60000"/>
              </a:spcBef>
              <a:spcAft>
                <a:spcPts val="0"/>
              </a:spcAft>
              <a:buFont typeface="Wingdings" pitchFamily="2" charset="2"/>
              <a:buChar char="Ø"/>
              <a:defRPr/>
            </a:pPr>
            <a:r>
              <a:rPr lang="en-US" sz="2000" i="1" dirty="0" smtClean="0">
                <a:solidFill>
                  <a:schemeClr val="tx1">
                    <a:lumMod val="50000"/>
                    <a:lumOff val="50000"/>
                  </a:schemeClr>
                </a:solidFill>
                <a:latin typeface="ITC Avant Garde Std Bk" pitchFamily="34" charset="0"/>
              </a:rPr>
              <a:t>4000 posters produced and distributed nationally</a:t>
            </a:r>
          </a:p>
          <a:p>
            <a:pPr fontAlgn="auto">
              <a:spcBef>
                <a:spcPct val="60000"/>
              </a:spcBef>
              <a:spcAft>
                <a:spcPts val="0"/>
              </a:spcAft>
              <a:buFont typeface="Wingdings" pitchFamily="2" charset="2"/>
              <a:buChar char="Ø"/>
              <a:defRPr/>
            </a:pPr>
            <a:r>
              <a:rPr lang="en-US" sz="2000" i="1" dirty="0" smtClean="0">
                <a:solidFill>
                  <a:schemeClr val="tx1">
                    <a:lumMod val="50000"/>
                    <a:lumOff val="50000"/>
                  </a:schemeClr>
                </a:solidFill>
                <a:latin typeface="ITC Avant Garde Std Bk" pitchFamily="34" charset="0"/>
              </a:rPr>
              <a:t>In 2010, 400 </a:t>
            </a:r>
            <a:r>
              <a:rPr lang="en-US" sz="2000" i="1" dirty="0" smtClean="0">
                <a:solidFill>
                  <a:schemeClr val="tx1">
                    <a:lumMod val="50000"/>
                    <a:lumOff val="50000"/>
                  </a:schemeClr>
                </a:solidFill>
                <a:latin typeface="ITC Avant Garde Std Bk" pitchFamily="34" charset="0"/>
              </a:rPr>
              <a:t>events </a:t>
            </a:r>
            <a:r>
              <a:rPr lang="en-US" sz="2000" i="1" dirty="0" smtClean="0">
                <a:solidFill>
                  <a:schemeClr val="tx1">
                    <a:lumMod val="50000"/>
                    <a:lumOff val="50000"/>
                  </a:schemeClr>
                </a:solidFill>
                <a:latin typeface="ITC Avant Garde Std Bk" pitchFamily="34" charset="0"/>
              </a:rPr>
              <a:t> were planned </a:t>
            </a:r>
            <a:r>
              <a:rPr lang="en-US" sz="2000" i="1" dirty="0" smtClean="0">
                <a:solidFill>
                  <a:schemeClr val="tx1">
                    <a:lumMod val="50000"/>
                    <a:lumOff val="50000"/>
                  </a:schemeClr>
                </a:solidFill>
                <a:latin typeface="ITC Avant Garde Std Bk" pitchFamily="34" charset="0"/>
              </a:rPr>
              <a:t>in over 175 different communities across Canada</a:t>
            </a:r>
          </a:p>
        </p:txBody>
      </p:sp>
      <p:pic>
        <p:nvPicPr>
          <p:cNvPr id="125953" name="Picture 1"/>
          <p:cNvPicPr>
            <a:picLocks noChangeAspect="1" noChangeArrowheads="1"/>
          </p:cNvPicPr>
          <p:nvPr/>
        </p:nvPicPr>
        <p:blipFill>
          <a:blip r:embed="rId3"/>
          <a:srcRect/>
          <a:stretch>
            <a:fillRect/>
          </a:stretch>
        </p:blipFill>
        <p:spPr bwMode="auto">
          <a:xfrm>
            <a:off x="6601154" y="1143000"/>
            <a:ext cx="2376264" cy="4152074"/>
          </a:xfrm>
          <a:prstGeom prst="rect">
            <a:avLst/>
          </a:prstGeom>
          <a:ln>
            <a:noFill/>
          </a:ln>
          <a:effectLst>
            <a:outerShdw blurRad="292100" dist="139700" dir="2700000" algn="tl" rotWithShape="0">
              <a:srgbClr val="333333">
                <a:alpha val="65000"/>
              </a:srgbClr>
            </a:outerShdw>
          </a:effectLst>
        </p:spPr>
      </p:pic>
      <p:pic>
        <p:nvPicPr>
          <p:cNvPr id="125954" name="Picture 2"/>
          <p:cNvPicPr>
            <a:picLocks noChangeAspect="1" noChangeArrowheads="1"/>
          </p:cNvPicPr>
          <p:nvPr/>
        </p:nvPicPr>
        <p:blipFill>
          <a:blip r:embed="rId4"/>
          <a:srcRect/>
          <a:stretch>
            <a:fillRect/>
          </a:stretch>
        </p:blipFill>
        <p:spPr bwMode="auto">
          <a:xfrm>
            <a:off x="5436096" y="1484784"/>
            <a:ext cx="2461202" cy="4320480"/>
          </a:xfrm>
          <a:prstGeom prst="rect">
            <a:avLst/>
          </a:prstGeom>
          <a:ln>
            <a:noFill/>
          </a:ln>
          <a:effectLst>
            <a:outerShdw blurRad="292100" dist="139700" dir="2700000" algn="tl" rotWithShape="0">
              <a:srgbClr val="333333">
                <a:alpha val="65000"/>
              </a:srgbClr>
            </a:outerShdw>
          </a:effectLst>
        </p:spPr>
      </p:pic>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80228">
                                            <p:txEl>
                                              <p:pRg st="1" end="1"/>
                                            </p:txEl>
                                          </p:spTgt>
                                        </p:tgtEl>
                                        <p:attrNameLst>
                                          <p:attrName>style.visibility</p:attrName>
                                        </p:attrNameLst>
                                      </p:cBhvr>
                                      <p:to>
                                        <p:strVal val="visible"/>
                                      </p:to>
                                    </p:set>
                                    <p:animEffect transition="in" filter="strips(downRight)">
                                      <p:cBhvr>
                                        <p:cTn id="7" dur="500"/>
                                        <p:tgtEl>
                                          <p:spTgt spid="180228">
                                            <p:txEl>
                                              <p:pRg st="1" end="1"/>
                                            </p:txEl>
                                          </p:spTgt>
                                        </p:tgtEl>
                                      </p:cBhvr>
                                    </p:animEffect>
                                  </p:childTnLst>
                                </p:cTn>
                              </p:par>
                            </p:childTnLst>
                          </p:cTn>
                        </p:par>
                        <p:par>
                          <p:cTn id="8" fill="hold">
                            <p:stCondLst>
                              <p:cond delay="500"/>
                            </p:stCondLst>
                            <p:childTnLst>
                              <p:par>
                                <p:cTn id="9" presetID="18" presetClass="entr" presetSubtype="6" fill="hold" nodeType="afterEffect">
                                  <p:stCondLst>
                                    <p:cond delay="500"/>
                                  </p:stCondLst>
                                  <p:childTnLst>
                                    <p:set>
                                      <p:cBhvr>
                                        <p:cTn id="10" dur="1" fill="hold">
                                          <p:stCondLst>
                                            <p:cond delay="0"/>
                                          </p:stCondLst>
                                        </p:cTn>
                                        <p:tgtEl>
                                          <p:spTgt spid="180228">
                                            <p:txEl>
                                              <p:pRg st="2" end="2"/>
                                            </p:txEl>
                                          </p:spTgt>
                                        </p:tgtEl>
                                        <p:attrNameLst>
                                          <p:attrName>style.visibility</p:attrName>
                                        </p:attrNameLst>
                                      </p:cBhvr>
                                      <p:to>
                                        <p:strVal val="visible"/>
                                      </p:to>
                                    </p:set>
                                    <p:animEffect transition="in" filter="strips(downRight)">
                                      <p:cBhvr>
                                        <p:cTn id="11" dur="500"/>
                                        <p:tgtEl>
                                          <p:spTgt spid="1802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95400"/>
          </a:xfrm>
        </p:spPr>
        <p:txBody>
          <a:bodyPr>
            <a:normAutofit/>
          </a:bodyPr>
          <a:lstStyle/>
          <a:p>
            <a:r>
              <a:rPr lang="en-US" sz="3600" dirty="0" smtClean="0">
                <a:solidFill>
                  <a:srgbClr val="C30C21"/>
                </a:solidFill>
                <a:latin typeface="ITC Avant Garde Std Bk" pitchFamily="34" charset="0"/>
              </a:rPr>
              <a:t>OL - </a:t>
            </a:r>
            <a:r>
              <a:rPr lang="en-US" sz="3600" i="1" dirty="0" smtClean="0">
                <a:solidFill>
                  <a:srgbClr val="C30C21"/>
                </a:solidFill>
                <a:latin typeface="ITC Avant Garde Std Bk" pitchFamily="34" charset="0"/>
              </a:rPr>
              <a:t>PowerPoint Slide Shows</a:t>
            </a:r>
          </a:p>
        </p:txBody>
      </p:sp>
      <p:sp>
        <p:nvSpPr>
          <p:cNvPr id="6" name="Content Placeholder 5"/>
          <p:cNvSpPr>
            <a:spLocks noGrp="1"/>
          </p:cNvSpPr>
          <p:nvPr>
            <p:ph idx="1"/>
          </p:nvPr>
        </p:nvSpPr>
        <p:spPr>
          <a:xfrm>
            <a:off x="381000" y="1828800"/>
            <a:ext cx="8229600" cy="4212336"/>
          </a:xfrm>
        </p:spPr>
        <p:txBody>
          <a:bodyPr>
            <a:normAutofit/>
          </a:bodyPr>
          <a:lstStyle/>
          <a:p>
            <a:pPr>
              <a:buNone/>
            </a:pPr>
            <a:r>
              <a:rPr lang="en-US" sz="2400" i="1" dirty="0" smtClean="0">
                <a:solidFill>
                  <a:schemeClr val="tx1">
                    <a:lumMod val="50000"/>
                    <a:lumOff val="50000"/>
                  </a:schemeClr>
                </a:solidFill>
                <a:latin typeface="ITC Avant Garde Std Bk" pitchFamily="34" charset="0"/>
              </a:rPr>
              <a:t>Stand-alone presentations for… </a:t>
            </a:r>
          </a:p>
          <a:p>
            <a:r>
              <a:rPr lang="en-US" sz="2400" i="1" dirty="0" smtClean="0">
                <a:solidFill>
                  <a:schemeClr val="tx1">
                    <a:lumMod val="50000"/>
                    <a:lumOff val="50000"/>
                  </a:schemeClr>
                </a:solidFill>
                <a:latin typeface="ITC Avant Garde Std Bk" pitchFamily="34" charset="0"/>
              </a:rPr>
              <a:t>Professional &amp; Newly Licensed Drivers (5)</a:t>
            </a:r>
          </a:p>
          <a:p>
            <a:r>
              <a:rPr lang="en-US" sz="2400" i="1" dirty="0" smtClean="0">
                <a:solidFill>
                  <a:schemeClr val="tx1">
                    <a:lumMod val="50000"/>
                    <a:lumOff val="50000"/>
                  </a:schemeClr>
                </a:solidFill>
                <a:latin typeface="ITC Avant Garde Std Bk" pitchFamily="34" charset="0"/>
              </a:rPr>
              <a:t>Recreational Vehicle Operators</a:t>
            </a:r>
          </a:p>
          <a:p>
            <a:r>
              <a:rPr lang="en-US" sz="2400" i="1" dirty="0" smtClean="0">
                <a:solidFill>
                  <a:schemeClr val="tx1">
                    <a:lumMod val="50000"/>
                    <a:lumOff val="50000"/>
                  </a:schemeClr>
                </a:solidFill>
                <a:latin typeface="ITC Avant Garde Std Bk" pitchFamily="34" charset="0"/>
              </a:rPr>
              <a:t>Trespassing </a:t>
            </a:r>
          </a:p>
        </p:txBody>
      </p:sp>
      <p:pic>
        <p:nvPicPr>
          <p:cNvPr id="2051" name="Picture 3"/>
          <p:cNvPicPr>
            <a:picLocks noChangeAspect="1" noChangeArrowheads="1"/>
          </p:cNvPicPr>
          <p:nvPr/>
        </p:nvPicPr>
        <p:blipFill>
          <a:blip r:embed="rId3"/>
          <a:srcRect/>
          <a:stretch>
            <a:fillRect/>
          </a:stretch>
        </p:blipFill>
        <p:spPr bwMode="auto">
          <a:xfrm>
            <a:off x="4932040" y="3488342"/>
            <a:ext cx="4067944" cy="2291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100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Horizontal)">
                                      <p:cBhvr>
                                        <p:cTn id="7" dur="500"/>
                                        <p:tgtEl>
                                          <p:spTgt spid="6">
                                            <p:txEl>
                                              <p:pRg st="1" end="1"/>
                                            </p:txEl>
                                          </p:spTgt>
                                        </p:tgtEl>
                                      </p:cBhvr>
                                    </p:animEffect>
                                  </p:childTnLst>
                                </p:cTn>
                              </p:par>
                            </p:childTnLst>
                          </p:cTn>
                        </p:par>
                        <p:par>
                          <p:cTn id="8" fill="hold">
                            <p:stCondLst>
                              <p:cond delay="1500"/>
                            </p:stCondLst>
                            <p:childTnLst>
                              <p:par>
                                <p:cTn id="9" presetID="16" presetClass="entr" presetSubtype="26" fill="hold" nodeType="afterEffect">
                                  <p:stCondLst>
                                    <p:cond delay="100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barn(inHorizontal)">
                                      <p:cBhvr>
                                        <p:cTn id="11" dur="500"/>
                                        <p:tgtEl>
                                          <p:spTgt spid="6">
                                            <p:txEl>
                                              <p:pRg st="2" end="2"/>
                                            </p:txEl>
                                          </p:spTgt>
                                        </p:tgtEl>
                                      </p:cBhvr>
                                    </p:animEffect>
                                  </p:childTnLst>
                                </p:cTn>
                              </p:par>
                            </p:childTnLst>
                          </p:cTn>
                        </p:par>
                        <p:par>
                          <p:cTn id="12" fill="hold">
                            <p:stCondLst>
                              <p:cond delay="3000"/>
                            </p:stCondLst>
                            <p:childTnLst>
                              <p:par>
                                <p:cTn id="13" presetID="16" presetClass="entr" presetSubtype="26" fill="hold" nodeType="afterEffect">
                                  <p:stCondLst>
                                    <p:cond delay="100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arn(inHorizontal)">
                                      <p:cBhvr>
                                        <p:cTn id="1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srcRect/>
          <a:stretch>
            <a:fillRect/>
          </a:stretch>
        </p:blipFill>
        <p:spPr bwMode="auto">
          <a:xfrm>
            <a:off x="5532628" y="2666998"/>
            <a:ext cx="3575876" cy="241818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7200" y="609600"/>
            <a:ext cx="8229600" cy="1295400"/>
          </a:xfrm>
        </p:spPr>
        <p:txBody>
          <a:bodyPr>
            <a:normAutofit/>
          </a:bodyPr>
          <a:lstStyle/>
          <a:p>
            <a:r>
              <a:rPr lang="en-US" dirty="0" smtClean="0">
                <a:solidFill>
                  <a:srgbClr val="C30C21"/>
                </a:solidFill>
                <a:latin typeface="ITC Avant Garde Std Bk" pitchFamily="34" charset="0"/>
              </a:rPr>
              <a:t>Key OL Dates for 2011</a:t>
            </a:r>
          </a:p>
        </p:txBody>
      </p:sp>
      <p:sp>
        <p:nvSpPr>
          <p:cNvPr id="6" name="Content Placeholder 5"/>
          <p:cNvSpPr>
            <a:spLocks noGrp="1"/>
          </p:cNvSpPr>
          <p:nvPr>
            <p:ph idx="1"/>
          </p:nvPr>
        </p:nvSpPr>
        <p:spPr>
          <a:xfrm>
            <a:off x="179512" y="2125216"/>
            <a:ext cx="8229600" cy="2959968"/>
          </a:xfrm>
        </p:spPr>
        <p:txBody>
          <a:bodyPr>
            <a:normAutofit/>
          </a:bodyPr>
          <a:lstStyle/>
          <a:p>
            <a:pPr>
              <a:spcBef>
                <a:spcPts val="1200"/>
              </a:spcBef>
            </a:pPr>
            <a:r>
              <a:rPr lang="en-US" sz="2400" i="1" dirty="0" smtClean="0">
                <a:solidFill>
                  <a:schemeClr val="tx1">
                    <a:lumMod val="50000"/>
                    <a:lumOff val="50000"/>
                  </a:schemeClr>
                </a:solidFill>
                <a:latin typeface="ITC Avant Garde Std Bk" pitchFamily="34" charset="0"/>
              </a:rPr>
              <a:t>OL Rail Safety Week Initiative</a:t>
            </a:r>
          </a:p>
          <a:p>
            <a:pPr lvl="1"/>
            <a:r>
              <a:rPr lang="en-US" sz="2000" i="1" dirty="0" smtClean="0">
                <a:solidFill>
                  <a:schemeClr val="tx1">
                    <a:lumMod val="50000"/>
                    <a:lumOff val="50000"/>
                  </a:schemeClr>
                </a:solidFill>
                <a:latin typeface="ITC Avant Garde Std Bk" pitchFamily="34" charset="0"/>
              </a:rPr>
              <a:t>May 2 - 8, 2011</a:t>
            </a:r>
          </a:p>
          <a:p>
            <a:pPr>
              <a:spcBef>
                <a:spcPts val="1200"/>
              </a:spcBef>
            </a:pPr>
            <a:r>
              <a:rPr lang="en-US" sz="2400" i="1" dirty="0" smtClean="0">
                <a:solidFill>
                  <a:schemeClr val="tx1">
                    <a:lumMod val="50000"/>
                    <a:lumOff val="50000"/>
                  </a:schemeClr>
                </a:solidFill>
                <a:latin typeface="ITC Avant Garde Std Bk" pitchFamily="34" charset="0"/>
              </a:rPr>
              <a:t>ILCAD</a:t>
            </a:r>
          </a:p>
          <a:p>
            <a:pPr lvl="1"/>
            <a:r>
              <a:rPr lang="en-US" sz="2000" i="1" dirty="0" smtClean="0">
                <a:solidFill>
                  <a:schemeClr val="tx1">
                    <a:lumMod val="50000"/>
                    <a:lumOff val="50000"/>
                  </a:schemeClr>
                </a:solidFill>
                <a:latin typeface="ITC Avant Garde Std Bk" pitchFamily="34" charset="0"/>
              </a:rPr>
              <a:t>June 9, 2011</a:t>
            </a:r>
          </a:p>
          <a:p>
            <a:pPr>
              <a:spcBef>
                <a:spcPts val="1200"/>
              </a:spcBef>
            </a:pPr>
            <a:r>
              <a:rPr lang="en-US" sz="2400" i="1" dirty="0" smtClean="0">
                <a:solidFill>
                  <a:schemeClr val="tx1">
                    <a:lumMod val="50000"/>
                    <a:lumOff val="50000"/>
                  </a:schemeClr>
                </a:solidFill>
                <a:latin typeface="ITC Avant Garde Std Bk" pitchFamily="34" charset="0"/>
              </a:rPr>
              <a:t>OL Public-Rail Safety Conference</a:t>
            </a:r>
          </a:p>
          <a:p>
            <a:pPr lvl="1">
              <a:spcBef>
                <a:spcPts val="1200"/>
              </a:spcBef>
            </a:pPr>
            <a:r>
              <a:rPr lang="en-US" sz="2000" i="1" dirty="0" smtClean="0">
                <a:solidFill>
                  <a:schemeClr val="tx1">
                    <a:lumMod val="50000"/>
                    <a:lumOff val="50000"/>
                  </a:schemeClr>
                </a:solidFill>
                <a:latin typeface="ITC Avant Garde Std Bk" pitchFamily="34" charset="0"/>
              </a:rPr>
              <a:t>Ottawa, ON  Sept 13 -14, 2011 </a:t>
            </a:r>
          </a:p>
        </p:txBody>
      </p:sp>
      <p:pic>
        <p:nvPicPr>
          <p:cNvPr id="7" name="Picture 6"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pic>
        <p:nvPicPr>
          <p:cNvPr id="8" name="Picture 2"/>
          <p:cNvPicPr>
            <a:picLocks noChangeAspect="1" noChangeArrowheads="1"/>
          </p:cNvPicPr>
          <p:nvPr/>
        </p:nvPicPr>
        <p:blipFill>
          <a:blip r:embed="rId6" cstate="print"/>
          <a:srcRect/>
          <a:stretch>
            <a:fillRect/>
          </a:stretch>
        </p:blipFill>
        <p:spPr bwMode="auto">
          <a:xfrm>
            <a:off x="5220072" y="2348880"/>
            <a:ext cx="3691880" cy="19628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Picture 2"/>
          <p:cNvPicPr>
            <a:picLocks noChangeAspect="1" noChangeArrowheads="1"/>
          </p:cNvPicPr>
          <p:nvPr/>
        </p:nvPicPr>
        <p:blipFill>
          <a:blip r:embed="rId7"/>
          <a:srcRect/>
          <a:stretch>
            <a:fillRect/>
          </a:stretch>
        </p:blipFill>
        <p:spPr bwMode="auto">
          <a:xfrm>
            <a:off x="5639190" y="1484784"/>
            <a:ext cx="2461202" cy="432048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subTnLst>
                                    <p:set>
                                      <p:cBhvr override="childStyle">
                                        <p:cTn dur="1" fill="hold" display="0" masterRel="nextClick" afterEffect="1"/>
                                        <p:tgtEl>
                                          <p:spTgt spid="6">
                                            <p:txEl>
                                              <p:pRg st="0" end="0"/>
                                            </p:txEl>
                                          </p:spTgt>
                                        </p:tgtEl>
                                        <p:attrNameLst>
                                          <p:attrName>style.visibility</p:attrName>
                                        </p:attrNameLst>
                                      </p:cBhvr>
                                      <p:to>
                                        <p:strVal val="hidden"/>
                                      </p:to>
                                    </p:set>
                                  </p:subTnLst>
                                </p:cTn>
                              </p:par>
                              <p:par>
                                <p:cTn id="8" presetID="9"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subTnLst>
                                    <p:set>
                                      <p:cBhvr override="childStyle">
                                        <p:cTn dur="1" fill="hold" display="0" masterRel="nextClick" afterEffect="1"/>
                                        <p:tgtEl>
                                          <p:spTgt spid="6">
                                            <p:txEl>
                                              <p:pRg st="1" end="1"/>
                                            </p:txEl>
                                          </p:spTgt>
                                        </p:tgtEl>
                                        <p:attrNameLst>
                                          <p:attrName>style.visibility</p:attrName>
                                        </p:attrNameLst>
                                      </p:cBhvr>
                                      <p:to>
                                        <p:strVal val="hidden"/>
                                      </p:to>
                                    </p:set>
                                  </p:sub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dissolve">
                                      <p:cBhvr>
                                        <p:cTn id="18" dur="500"/>
                                        <p:tgtEl>
                                          <p:spTgt spid="6">
                                            <p:txEl>
                                              <p:pRg st="2" end="2"/>
                                            </p:txEl>
                                          </p:spTgt>
                                        </p:tgtEl>
                                      </p:cBhvr>
                                    </p:animEffect>
                                  </p:childTnLst>
                                  <p:subTnLst>
                                    <p:set>
                                      <p:cBhvr override="childStyle">
                                        <p:cTn dur="1" fill="hold" display="0" masterRel="nextClick" afterEffect="1"/>
                                        <p:tgtEl>
                                          <p:spTgt spid="6">
                                            <p:txEl>
                                              <p:pRg st="2" end="2"/>
                                            </p:txEl>
                                          </p:spTgt>
                                        </p:tgtEl>
                                        <p:attrNameLst>
                                          <p:attrName>style.visibility</p:attrName>
                                        </p:attrNameLst>
                                      </p:cBhvr>
                                      <p:to>
                                        <p:strVal val="hidden"/>
                                      </p:to>
                                    </p:set>
                                  </p:subTnLst>
                                </p:cTn>
                              </p:par>
                              <p:par>
                                <p:cTn id="19" presetID="9"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dissolve">
                                      <p:cBhvr>
                                        <p:cTn id="21" dur="500"/>
                                        <p:tgtEl>
                                          <p:spTgt spid="6">
                                            <p:txEl>
                                              <p:pRg st="3" end="3"/>
                                            </p:txEl>
                                          </p:spTgt>
                                        </p:tgtEl>
                                      </p:cBhvr>
                                    </p:animEffect>
                                  </p:childTnLst>
                                  <p:subTnLst>
                                    <p:set>
                                      <p:cBhvr override="childStyle">
                                        <p:cTn dur="1" fill="hold" display="0" masterRel="nextClick" afterEffect="1"/>
                                        <p:tgtEl>
                                          <p:spTgt spid="6">
                                            <p:txEl>
                                              <p:pRg st="3" end="3"/>
                                            </p:txEl>
                                          </p:spTgt>
                                        </p:tgtEl>
                                        <p:attrNameLst>
                                          <p:attrName>style.visibility</p:attrName>
                                        </p:attrNameLst>
                                      </p:cBhvr>
                                      <p:to>
                                        <p:strVal val="hidden"/>
                                      </p:to>
                                    </p:set>
                                  </p:sub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dissolve">
                                      <p:cBhvr>
                                        <p:cTn id="29" dur="500"/>
                                        <p:tgtEl>
                                          <p:spTgt spid="6">
                                            <p:txEl>
                                              <p:pRg st="4" end="4"/>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dissolve">
                                      <p:cBhvr>
                                        <p:cTn id="32" dur="500"/>
                                        <p:tgtEl>
                                          <p:spTgt spid="6">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
        <p:nvSpPr>
          <p:cNvPr id="3" name="Title 2"/>
          <p:cNvSpPr>
            <a:spLocks noGrp="1"/>
          </p:cNvSpPr>
          <p:nvPr>
            <p:ph type="title"/>
          </p:nvPr>
        </p:nvSpPr>
        <p:spPr>
          <a:xfrm>
            <a:off x="457200" y="533400"/>
            <a:ext cx="8229600" cy="1066800"/>
          </a:xfrm>
        </p:spPr>
        <p:txBody>
          <a:bodyPr>
            <a:normAutofit/>
          </a:bodyPr>
          <a:lstStyle/>
          <a:p>
            <a:r>
              <a:rPr sz="3800" dirty="0" smtClean="0">
                <a:solidFill>
                  <a:srgbClr val="C00000"/>
                </a:solidFill>
                <a:latin typeface="ITC Avant Garde Std Bk" pitchFamily="34" charset="0"/>
              </a:rPr>
              <a:t>Driver </a:t>
            </a:r>
            <a:r>
              <a:rPr lang="en-CA" sz="3800" dirty="0" smtClean="0">
                <a:solidFill>
                  <a:srgbClr val="C00000"/>
                </a:solidFill>
                <a:latin typeface="ITC Avant Garde Std Bk" pitchFamily="34" charset="0"/>
              </a:rPr>
              <a:t>Behaviour</a:t>
            </a:r>
            <a:endParaRPr lang="en-CA" sz="3800" dirty="0">
              <a:solidFill>
                <a:srgbClr val="C00000"/>
              </a:solidFill>
              <a:latin typeface="ITC Avant Garde Std Bk" pitchFamily="34" charset="0"/>
            </a:endParaRPr>
          </a:p>
        </p:txBody>
      </p:sp>
      <p:pic>
        <p:nvPicPr>
          <p:cNvPr id="4" name="Near miss Xing.wmv">
            <a:hlinkClick r:id="" action="ppaction://media"/>
          </p:cNvPr>
          <p:cNvPicPr>
            <a:picLocks noGrp="1" noRot="1" noChangeAspect="1"/>
          </p:cNvPicPr>
          <p:nvPr>
            <p:ph idx="1"/>
            <a:videoFile r:link="rId1"/>
          </p:nvPr>
        </p:nvPicPr>
        <p:blipFill>
          <a:blip r:embed="rId6" cstate="print"/>
          <a:stretch>
            <a:fillRect/>
          </a:stretch>
        </p:blipFill>
        <p:spPr>
          <a:xfrm>
            <a:off x="1691680" y="1340768"/>
            <a:ext cx="6202223" cy="46516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609600"/>
            <a:ext cx="8229600" cy="1066800"/>
          </a:xfrm>
        </p:spPr>
        <p:txBody>
          <a:bodyPr>
            <a:normAutofit fontScale="90000"/>
          </a:bodyPr>
          <a:lstStyle/>
          <a:p>
            <a:pPr eaLnBrk="1" fontAlgn="auto" hangingPunct="1">
              <a:spcAft>
                <a:spcPts val="0"/>
              </a:spcAft>
              <a:defRPr/>
            </a:pPr>
            <a:r>
              <a:rPr dirty="0" smtClean="0">
                <a:solidFill>
                  <a:srgbClr val="C00000"/>
                </a:solidFill>
                <a:latin typeface="ITC Avant Garde Std Bk" pitchFamily="34" charset="0"/>
              </a:rPr>
              <a:t>OL </a:t>
            </a:r>
            <a:r>
              <a:rPr lang="en-US" dirty="0" smtClean="0">
                <a:solidFill>
                  <a:srgbClr val="C00000"/>
                </a:solidFill>
                <a:latin typeface="ITC Avant Garde Std Bk" pitchFamily="34" charset="0"/>
              </a:rPr>
              <a:t>Public-Rail Safety </a:t>
            </a:r>
            <a:r>
              <a:rPr sz="3600" dirty="0" smtClean="0">
                <a:solidFill>
                  <a:srgbClr val="C00000"/>
                </a:solidFill>
                <a:latin typeface="ITC Avant Garde Std Bk" pitchFamily="34" charset="0"/>
              </a:rPr>
              <a:t>Conference </a:t>
            </a:r>
            <a:r>
              <a:rPr lang="en-US" sz="3600" dirty="0" smtClean="0">
                <a:solidFill>
                  <a:srgbClr val="C00000"/>
                </a:solidFill>
                <a:latin typeface="ITC Avant Garde Std Bk" pitchFamily="34" charset="0"/>
              </a:rPr>
              <a:t/>
            </a:r>
            <a:br>
              <a:rPr lang="en-US" sz="3600" dirty="0" smtClean="0">
                <a:solidFill>
                  <a:srgbClr val="C00000"/>
                </a:solidFill>
                <a:latin typeface="ITC Avant Garde Std Bk" pitchFamily="34" charset="0"/>
              </a:rPr>
            </a:br>
            <a:r>
              <a:rPr sz="3600" i="1" dirty="0" smtClean="0">
                <a:solidFill>
                  <a:srgbClr val="C00000"/>
                </a:solidFill>
                <a:latin typeface="ITC Avant Garde Std Bk" pitchFamily="34" charset="0"/>
              </a:rPr>
              <a:t>&amp; Showcase</a:t>
            </a:r>
            <a:endParaRPr lang="en-CA" i="1" dirty="0">
              <a:solidFill>
                <a:srgbClr val="C00000"/>
              </a:solidFill>
              <a:latin typeface="ITC Avant Garde Std Bk" pitchFamily="34" charset="0"/>
            </a:endParaRPr>
          </a:p>
        </p:txBody>
      </p:sp>
      <p:sp>
        <p:nvSpPr>
          <p:cNvPr id="5" name="TextBox 4"/>
          <p:cNvSpPr txBox="1">
            <a:spLocks noChangeArrowheads="1"/>
          </p:cNvSpPr>
          <p:nvPr/>
        </p:nvSpPr>
        <p:spPr bwMode="auto">
          <a:xfrm>
            <a:off x="304800" y="2157948"/>
            <a:ext cx="5029200" cy="3970318"/>
          </a:xfrm>
          <a:prstGeom prst="rect">
            <a:avLst/>
          </a:prstGeom>
          <a:noFill/>
          <a:ln w="9525">
            <a:noFill/>
            <a:miter lim="800000"/>
            <a:headEnd/>
            <a:tailEnd/>
          </a:ln>
        </p:spPr>
        <p:txBody>
          <a:bodyPr>
            <a:spAutoFit/>
          </a:bodyPr>
          <a:lstStyle/>
          <a:p>
            <a:r>
              <a:rPr lang="en-US" sz="2400" i="1" u="sng" dirty="0" smtClean="0">
                <a:solidFill>
                  <a:schemeClr val="tx1">
                    <a:lumMod val="50000"/>
                    <a:lumOff val="50000"/>
                  </a:schemeClr>
                </a:solidFill>
                <a:latin typeface="ITC Avant Garde Std Bk" pitchFamily="34" charset="0"/>
              </a:rPr>
              <a:t>2011 Event Scheduled</a:t>
            </a:r>
            <a:r>
              <a:rPr lang="en-US" sz="2000" b="1" i="1" dirty="0" smtClean="0">
                <a:solidFill>
                  <a:schemeClr val="tx1">
                    <a:lumMod val="50000"/>
                    <a:lumOff val="50000"/>
                  </a:schemeClr>
                </a:solidFill>
                <a:latin typeface="ITC Avant Garde Std Bk" pitchFamily="34" charset="0"/>
              </a:rPr>
              <a:t>  </a:t>
            </a:r>
          </a:p>
          <a:p>
            <a:r>
              <a:rPr lang="en-US" b="1" i="1" dirty="0" smtClean="0">
                <a:solidFill>
                  <a:schemeClr val="tx1">
                    <a:lumMod val="50000"/>
                    <a:lumOff val="50000"/>
                  </a:schemeClr>
                </a:solidFill>
                <a:latin typeface="ITC Avant Garde Std Bk" pitchFamily="34" charset="0"/>
              </a:rPr>
              <a:t>Sept 13-14, 2011</a:t>
            </a:r>
          </a:p>
          <a:p>
            <a:r>
              <a:rPr lang="en-US" b="1" i="1" dirty="0" smtClean="0">
                <a:solidFill>
                  <a:schemeClr val="tx1">
                    <a:lumMod val="50000"/>
                    <a:lumOff val="50000"/>
                  </a:schemeClr>
                </a:solidFill>
                <a:latin typeface="ITC Avant Garde Std Bk" pitchFamily="34" charset="0"/>
              </a:rPr>
              <a:t>Sheraton Hotel</a:t>
            </a:r>
          </a:p>
          <a:p>
            <a:r>
              <a:rPr lang="en-US" b="1" i="1" dirty="0" smtClean="0">
                <a:solidFill>
                  <a:schemeClr val="tx1">
                    <a:lumMod val="50000"/>
                    <a:lumOff val="50000"/>
                  </a:schemeClr>
                </a:solidFill>
                <a:latin typeface="ITC Avant Garde Std Bk" pitchFamily="34" charset="0"/>
              </a:rPr>
              <a:t>Ottawa, Ontario</a:t>
            </a:r>
          </a:p>
          <a:p>
            <a:endParaRPr lang="en-US" sz="2400" i="1" dirty="0" smtClean="0">
              <a:solidFill>
                <a:schemeClr val="tx1">
                  <a:lumMod val="50000"/>
                  <a:lumOff val="50000"/>
                </a:schemeClr>
              </a:solidFill>
              <a:latin typeface="ITC Avant Garde Std Bk" pitchFamily="34" charset="0"/>
            </a:endParaRPr>
          </a:p>
          <a:p>
            <a:r>
              <a:rPr lang="en-US" sz="2400" i="1" u="sng" dirty="0" smtClean="0">
                <a:solidFill>
                  <a:schemeClr val="tx1">
                    <a:lumMod val="50000"/>
                    <a:lumOff val="50000"/>
                  </a:schemeClr>
                </a:solidFill>
                <a:latin typeface="ITC Avant Garde Std Bk" pitchFamily="34" charset="0"/>
              </a:rPr>
              <a:t>Featuring 2 Keynote Speakers</a:t>
            </a:r>
            <a:endParaRPr lang="en-US" sz="2400" i="1" dirty="0" smtClean="0">
              <a:solidFill>
                <a:schemeClr val="tx1">
                  <a:lumMod val="50000"/>
                  <a:lumOff val="50000"/>
                </a:schemeClr>
              </a:solidFill>
              <a:latin typeface="ITC Avant Garde Std Bk" pitchFamily="34" charset="0"/>
            </a:endParaRPr>
          </a:p>
          <a:p>
            <a:r>
              <a:rPr lang="en-US" i="1" dirty="0" smtClean="0">
                <a:solidFill>
                  <a:schemeClr val="tx1">
                    <a:lumMod val="50000"/>
                    <a:lumOff val="50000"/>
                  </a:schemeClr>
                </a:solidFill>
                <a:latin typeface="ITC Avant Garde Std Bk" pitchFamily="34" charset="0"/>
              </a:rPr>
              <a:t>With Session on :</a:t>
            </a:r>
          </a:p>
          <a:p>
            <a:pPr>
              <a:buFont typeface="Arial" pitchFamily="34" charset="0"/>
              <a:buChar char="•"/>
            </a:pPr>
            <a:r>
              <a:rPr lang="en-US" b="1" i="1" dirty="0" smtClean="0">
                <a:solidFill>
                  <a:schemeClr val="tx1">
                    <a:lumMod val="50000"/>
                    <a:lumOff val="50000"/>
                  </a:schemeClr>
                </a:solidFill>
                <a:latin typeface="ITC Avant Garde Std Bk" pitchFamily="34" charset="0"/>
              </a:rPr>
              <a:t>Enforcement</a:t>
            </a:r>
          </a:p>
          <a:p>
            <a:pPr>
              <a:buFont typeface="Arial" pitchFamily="34" charset="0"/>
              <a:buChar char="•"/>
            </a:pPr>
            <a:r>
              <a:rPr lang="en-US" b="1" i="1" dirty="0" smtClean="0">
                <a:solidFill>
                  <a:schemeClr val="tx1">
                    <a:lumMod val="50000"/>
                    <a:lumOff val="50000"/>
                  </a:schemeClr>
                </a:solidFill>
                <a:latin typeface="ITC Avant Garde Std Bk" pitchFamily="34" charset="0"/>
              </a:rPr>
              <a:t>Engineering</a:t>
            </a:r>
          </a:p>
          <a:p>
            <a:pPr>
              <a:buFont typeface="Arial" pitchFamily="34" charset="0"/>
              <a:buChar char="•"/>
            </a:pPr>
            <a:r>
              <a:rPr lang="en-US" b="1" i="1" dirty="0" smtClean="0">
                <a:solidFill>
                  <a:schemeClr val="tx1">
                    <a:lumMod val="50000"/>
                    <a:lumOff val="50000"/>
                  </a:schemeClr>
                </a:solidFill>
                <a:latin typeface="ITC Avant Garde Std Bk" pitchFamily="34" charset="0"/>
              </a:rPr>
              <a:t>Education</a:t>
            </a:r>
            <a:endParaRPr lang="en-CA" b="1" i="1" dirty="0" smtClean="0">
              <a:solidFill>
                <a:schemeClr val="tx1">
                  <a:lumMod val="50000"/>
                  <a:lumOff val="50000"/>
                </a:schemeClr>
              </a:solidFill>
              <a:latin typeface="ITC Avant Garde Std Bk" pitchFamily="34" charset="0"/>
            </a:endParaRPr>
          </a:p>
          <a:p>
            <a:pPr>
              <a:buFont typeface="Arial" pitchFamily="34" charset="0"/>
              <a:buChar char="•"/>
            </a:pPr>
            <a:endParaRPr lang="en-US" i="1" dirty="0" smtClean="0">
              <a:solidFill>
                <a:schemeClr val="tx1">
                  <a:lumMod val="50000"/>
                  <a:lumOff val="50000"/>
                </a:schemeClr>
              </a:solidFill>
              <a:latin typeface="ITC Avant Garde Std Bk" pitchFamily="34" charset="0"/>
            </a:endParaRPr>
          </a:p>
          <a:p>
            <a:pPr>
              <a:buFont typeface="Arial" pitchFamily="34" charset="0"/>
              <a:buChar char="•"/>
            </a:pPr>
            <a:r>
              <a:rPr lang="en-US" b="1" i="1" dirty="0" smtClean="0">
                <a:solidFill>
                  <a:schemeClr val="tx1">
                    <a:lumMod val="50000"/>
                    <a:lumOff val="50000"/>
                  </a:schemeClr>
                </a:solidFill>
                <a:latin typeface="ITC Avant Garde Std Bk" pitchFamily="34" charset="0"/>
              </a:rPr>
              <a:t>Include Technology Showcase</a:t>
            </a:r>
            <a:endParaRPr lang="en-US" b="1" i="1" dirty="0">
              <a:solidFill>
                <a:schemeClr val="tx1">
                  <a:lumMod val="50000"/>
                  <a:lumOff val="50000"/>
                </a:schemeClr>
              </a:solidFill>
              <a:latin typeface="ITC Avant Garde Std Bk" pitchFamily="34" charset="0"/>
            </a:endParaRPr>
          </a:p>
          <a:p>
            <a:endParaRPr lang="en-CA" i="1" dirty="0">
              <a:latin typeface="Constantia" pitchFamily="18" charset="0"/>
            </a:endParaRPr>
          </a:p>
        </p:txBody>
      </p:sp>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467544" y="5949280"/>
            <a:ext cx="974252" cy="527720"/>
          </a:xfrm>
          <a:prstGeom prst="rect">
            <a:avLst/>
          </a:prstGeom>
        </p:spPr>
      </p:pic>
      <p:pic>
        <p:nvPicPr>
          <p:cNvPr id="7" name="Picture 3"/>
          <p:cNvPicPr>
            <a:picLocks noChangeAspect="1" noChangeArrowheads="1"/>
          </p:cNvPicPr>
          <p:nvPr/>
        </p:nvPicPr>
        <p:blipFill>
          <a:blip r:embed="rId7"/>
          <a:srcRect/>
          <a:stretch>
            <a:fillRect/>
          </a:stretch>
        </p:blipFill>
        <p:spPr bwMode="auto">
          <a:xfrm>
            <a:off x="4824536" y="2666998"/>
            <a:ext cx="4211960" cy="284833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animEffect transition="in" filter="box(in)">
                                      <p:cBhvr>
                                        <p:cTn id="7" dur="500"/>
                                        <p:tgtEl>
                                          <p:spTgt spid="5">
                                            <p:txEl>
                                              <p:pRg st="5" end="5"/>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ox(in)">
                                      <p:cBhvr>
                                        <p:cTn id="10" dur="500"/>
                                        <p:tgtEl>
                                          <p:spTgt spid="5">
                                            <p:txEl>
                                              <p:pRg st="6" end="6"/>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animEffect transition="in" filter="box(in)">
                                      <p:cBhvr>
                                        <p:cTn id="13" dur="500"/>
                                        <p:tgtEl>
                                          <p:spTgt spid="5">
                                            <p:txEl>
                                              <p:pRg st="7" end="7"/>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5">
                                            <p:txEl>
                                              <p:pRg st="8" end="8"/>
                                            </p:txEl>
                                          </p:spTgt>
                                        </p:tgtEl>
                                        <p:attrNameLst>
                                          <p:attrName>style.visibility</p:attrName>
                                        </p:attrNameLst>
                                      </p:cBhvr>
                                      <p:to>
                                        <p:strVal val="visible"/>
                                      </p:to>
                                    </p:set>
                                    <p:animEffect transition="in" filter="box(in)">
                                      <p:cBhvr>
                                        <p:cTn id="16" dur="500"/>
                                        <p:tgtEl>
                                          <p:spTgt spid="5">
                                            <p:txEl>
                                              <p:pRg st="8" end="8"/>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animEffect transition="in" filter="box(in)">
                                      <p:cBhvr>
                                        <p:cTn id="19" dur="500"/>
                                        <p:tgtEl>
                                          <p:spTgt spid="5">
                                            <p:txEl>
                                              <p:pRg st="9" end="9"/>
                                            </p:txEl>
                                          </p:spTgt>
                                        </p:tgtEl>
                                      </p:cBhvr>
                                    </p:animEffect>
                                  </p:childTnLst>
                                </p:cTn>
                              </p:par>
                            </p:childTnLst>
                          </p:cTn>
                        </p:par>
                        <p:par>
                          <p:cTn id="20" fill="hold">
                            <p:stCondLst>
                              <p:cond delay="500"/>
                            </p:stCondLst>
                            <p:childTnLst>
                              <p:par>
                                <p:cTn id="21" presetID="4" presetClass="entr" presetSubtype="16" fill="hold" nodeType="afterEffect">
                                  <p:stCondLst>
                                    <p:cond delay="5500"/>
                                  </p:stCondLst>
                                  <p:childTnLst>
                                    <p:set>
                                      <p:cBhvr>
                                        <p:cTn id="22" dur="1" fill="hold">
                                          <p:stCondLst>
                                            <p:cond delay="0"/>
                                          </p:stCondLst>
                                        </p:cTn>
                                        <p:tgtEl>
                                          <p:spTgt spid="5">
                                            <p:txEl>
                                              <p:pRg st="11" end="11"/>
                                            </p:txEl>
                                          </p:spTgt>
                                        </p:tgtEl>
                                        <p:attrNameLst>
                                          <p:attrName>style.visibility</p:attrName>
                                        </p:attrNameLst>
                                      </p:cBhvr>
                                      <p:to>
                                        <p:strVal val="visible"/>
                                      </p:to>
                                    </p:set>
                                    <p:animEffect transition="in" filter="box(in)">
                                      <p:cBhvr>
                                        <p:cTn id="2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95288" y="2357438"/>
            <a:ext cx="8229600" cy="1143000"/>
          </a:xfrm>
        </p:spPr>
        <p:txBody>
          <a:bodyPr>
            <a:normAutofit fontScale="90000"/>
          </a:bodyPr>
          <a:lstStyle/>
          <a:p>
            <a:pPr algn="ctr"/>
            <a:r>
              <a:rPr lang="en-US" dirty="0"/>
              <a:t/>
            </a:r>
            <a:br>
              <a:rPr lang="en-US" dirty="0"/>
            </a:br>
            <a:r>
              <a:rPr lang="en-US" sz="4400" dirty="0">
                <a:solidFill>
                  <a:srgbClr val="C00000"/>
                </a:solidFill>
                <a:latin typeface="ITC Avant Garde Std Bk" pitchFamily="34" charset="0"/>
              </a:rPr>
              <a:t>Operation </a:t>
            </a:r>
            <a:r>
              <a:rPr lang="en-US" sz="4400" dirty="0" smtClean="0">
                <a:solidFill>
                  <a:srgbClr val="C00000"/>
                </a:solidFill>
                <a:latin typeface="ITC Avant Garde Std Bk" pitchFamily="34" charset="0"/>
              </a:rPr>
              <a:t>Lifesaver Canada</a:t>
            </a:r>
            <a:endParaRPr lang="en-US" dirty="0">
              <a:solidFill>
                <a:srgbClr val="C00000"/>
              </a:solidFill>
              <a:latin typeface="ITC Avant Garde Std Bk" pitchFamily="34" charset="0"/>
            </a:endParaRPr>
          </a:p>
        </p:txBody>
      </p:sp>
      <p:sp>
        <p:nvSpPr>
          <p:cNvPr id="9219" name="Rectangle 3"/>
          <p:cNvSpPr>
            <a:spLocks noGrp="1" noChangeArrowheads="1"/>
          </p:cNvSpPr>
          <p:nvPr>
            <p:ph type="body" idx="1"/>
          </p:nvPr>
        </p:nvSpPr>
        <p:spPr>
          <a:xfrm>
            <a:off x="468313" y="4268788"/>
            <a:ext cx="8229600" cy="1752600"/>
          </a:xfrm>
          <a:noFill/>
          <a:ln/>
        </p:spPr>
        <p:txBody>
          <a:bodyPr/>
          <a:lstStyle/>
          <a:p>
            <a:pPr>
              <a:lnSpc>
                <a:spcPct val="80000"/>
              </a:lnSpc>
              <a:buFontTx/>
              <a:buNone/>
            </a:pPr>
            <a:r>
              <a:rPr lang="en-US" sz="2000" dirty="0" smtClean="0">
                <a:solidFill>
                  <a:schemeClr val="tx1">
                    <a:lumMod val="50000"/>
                    <a:lumOff val="50000"/>
                  </a:schemeClr>
                </a:solidFill>
                <a:latin typeface="ITC Avant Garde Std Bk" pitchFamily="34" charset="0"/>
              </a:rPr>
              <a:t>901 </a:t>
            </a:r>
            <a:r>
              <a:rPr lang="en-US" sz="2000" dirty="0">
                <a:solidFill>
                  <a:schemeClr val="tx1">
                    <a:lumMod val="50000"/>
                    <a:lumOff val="50000"/>
                  </a:schemeClr>
                </a:solidFill>
                <a:latin typeface="ITC Avant Garde Std Bk" pitchFamily="34" charset="0"/>
              </a:rPr>
              <a:t>- 99 Bank Street, Ottawa, ON Canada, K1P 6B9</a:t>
            </a:r>
          </a:p>
          <a:p>
            <a:pPr>
              <a:lnSpc>
                <a:spcPct val="80000"/>
              </a:lnSpc>
              <a:buFontTx/>
              <a:buNone/>
            </a:pPr>
            <a:r>
              <a:rPr lang="en-US" sz="1600" dirty="0">
                <a:solidFill>
                  <a:schemeClr val="tx1">
                    <a:lumMod val="50000"/>
                    <a:lumOff val="50000"/>
                  </a:schemeClr>
                </a:solidFill>
                <a:latin typeface="ITC Avant Garde Std Bk" pitchFamily="34" charset="0"/>
              </a:rPr>
              <a:t>Tel: (613) 564-8094</a:t>
            </a:r>
          </a:p>
          <a:p>
            <a:pPr>
              <a:lnSpc>
                <a:spcPct val="80000"/>
              </a:lnSpc>
              <a:buFontTx/>
              <a:buNone/>
            </a:pPr>
            <a:r>
              <a:rPr lang="en-US" sz="2000" u="sng" dirty="0">
                <a:solidFill>
                  <a:srgbClr val="0000FF"/>
                </a:solidFill>
                <a:latin typeface="ITC Avant Garde Std Bk" pitchFamily="34" charset="0"/>
              </a:rPr>
              <a:t>www.operationlifesaver.ca</a:t>
            </a:r>
            <a:r>
              <a:rPr lang="en-US" sz="2000" dirty="0">
                <a:latin typeface="ITC Avant Garde Std Bk" pitchFamily="34" charset="0"/>
              </a:rPr>
              <a:t>	</a:t>
            </a:r>
          </a:p>
          <a:p>
            <a:pPr>
              <a:lnSpc>
                <a:spcPct val="80000"/>
              </a:lnSpc>
              <a:buFontTx/>
              <a:buNone/>
            </a:pPr>
            <a:r>
              <a:rPr lang="en-US" sz="1400" dirty="0">
                <a:solidFill>
                  <a:schemeClr val="tx1">
                    <a:lumMod val="50000"/>
                    <a:lumOff val="50000"/>
                  </a:schemeClr>
                </a:solidFill>
                <a:latin typeface="ITC Avant Garde Std Bk" pitchFamily="34" charset="0"/>
              </a:rPr>
              <a:t>E-mail:</a:t>
            </a:r>
            <a:r>
              <a:rPr lang="en-US" sz="2000" dirty="0">
                <a:solidFill>
                  <a:schemeClr val="tx1">
                    <a:lumMod val="50000"/>
                    <a:lumOff val="50000"/>
                  </a:schemeClr>
                </a:solidFill>
                <a:latin typeface="ITC Avant Garde Std Bk" pitchFamily="34" charset="0"/>
              </a:rPr>
              <a:t> </a:t>
            </a:r>
            <a:r>
              <a:rPr lang="en-US" sz="1600" dirty="0">
                <a:solidFill>
                  <a:schemeClr val="tx1">
                    <a:lumMod val="50000"/>
                    <a:lumOff val="50000"/>
                  </a:schemeClr>
                </a:solidFill>
                <a:latin typeface="ITC Avant Garde Std Bk" pitchFamily="34" charset="0"/>
              </a:rPr>
              <a:t>dand@railcan.ca</a:t>
            </a:r>
          </a:p>
        </p:txBody>
      </p:sp>
      <p:sp>
        <p:nvSpPr>
          <p:cNvPr id="9220" name="Text Box 4"/>
          <p:cNvSpPr txBox="1">
            <a:spLocks noChangeArrowheads="1"/>
          </p:cNvSpPr>
          <p:nvPr/>
        </p:nvSpPr>
        <p:spPr bwMode="auto">
          <a:xfrm>
            <a:off x="1619250" y="1181100"/>
            <a:ext cx="61214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chemeClr val="tx1">
                    <a:lumMod val="50000"/>
                    <a:lumOff val="50000"/>
                  </a:schemeClr>
                </a:solidFill>
                <a:latin typeface="ITC Avant Garde Std Bk" pitchFamily="34" charset="0"/>
              </a:rPr>
              <a:t>Thank You</a:t>
            </a:r>
          </a:p>
        </p:txBody>
      </p:sp>
      <p:sp>
        <p:nvSpPr>
          <p:cNvPr id="6" name="Rectangle 5"/>
          <p:cNvSpPr/>
          <p:nvPr/>
        </p:nvSpPr>
        <p:spPr>
          <a:xfrm>
            <a:off x="3280409" y="2057400"/>
            <a:ext cx="2760692" cy="646331"/>
          </a:xfrm>
          <a:prstGeom prst="rect">
            <a:avLst/>
          </a:prstGeom>
        </p:spPr>
        <p:txBody>
          <a:bodyPr wrap="none">
            <a:spAutoFit/>
          </a:bodyPr>
          <a:lstStyle/>
          <a:p>
            <a:pPr algn="ctr">
              <a:spcBef>
                <a:spcPct val="50000"/>
              </a:spcBef>
            </a:pPr>
            <a:r>
              <a:rPr lang="en-US" sz="3600" b="1" dirty="0" smtClean="0">
                <a:solidFill>
                  <a:schemeClr val="tx1">
                    <a:lumMod val="50000"/>
                    <a:lumOff val="50000"/>
                  </a:schemeClr>
                </a:solidFill>
                <a:latin typeface="ITC Avant Garde Std Bk" pitchFamily="34" charset="0"/>
              </a:rPr>
              <a:t>Questions?</a:t>
            </a:r>
            <a:endParaRPr lang="en-US" sz="3600" b="1" dirty="0">
              <a:solidFill>
                <a:schemeClr val="tx1">
                  <a:lumMod val="50000"/>
                  <a:lumOff val="50000"/>
                </a:schemeClr>
              </a:solidFill>
              <a:latin typeface="ITC Avant Garde Std Bk" pitchFamily="34" charset="0"/>
            </a:endParaRPr>
          </a:p>
        </p:txBody>
      </p:sp>
      <p:pic>
        <p:nvPicPr>
          <p:cNvPr id="7" name="Picture 6"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0">
                                            <p:txEl>
                                              <p:pRg st="0" end="0"/>
                                            </p:txEl>
                                          </p:spTgt>
                                        </p:tgtEl>
                                        <p:attrNameLst>
                                          <p:attrName>style.visibility</p:attrName>
                                        </p:attrNameLst>
                                      </p:cBhvr>
                                      <p:to>
                                        <p:strVal val="visible"/>
                                      </p:to>
                                    </p:set>
                                    <p:animEffect transition="in" filter="fade">
                                      <p:cBhvr>
                                        <p:cTn id="7" dur="2000"/>
                                        <p:tgtEl>
                                          <p:spTgt spid="9220">
                                            <p:txEl>
                                              <p:pRg st="0" end="0"/>
                                            </p:txEl>
                                          </p:spTgt>
                                        </p:tgtEl>
                                      </p:cBhvr>
                                    </p:animEffect>
                                  </p:childTnLst>
                                  <p:subTnLst>
                                    <p:set>
                                      <p:cBhvr override="childStyle">
                                        <p:cTn dur="1" fill="hold" display="0" masterRel="nextClick" afterEffect="1"/>
                                        <p:tgtEl>
                                          <p:spTgt spid="9220">
                                            <p:txEl>
                                              <p:pRg st="0" end="0"/>
                                            </p:txEl>
                                          </p:spTgt>
                                        </p:tgtEl>
                                        <p:attrNameLst>
                                          <p:attrName>style.visibility</p:attrName>
                                        </p:attrNameLst>
                                      </p:cBhvr>
                                      <p:to>
                                        <p:strVal val="hidden"/>
                                      </p:to>
                                    </p:set>
                                  </p:subTnLst>
                                </p:cTn>
                              </p:par>
                            </p:childTnLst>
                          </p:cTn>
                        </p:par>
                        <p:par>
                          <p:cTn id="8" fill="hold">
                            <p:stCondLst>
                              <p:cond delay="2000"/>
                            </p:stCondLst>
                            <p:childTnLst>
                              <p:par>
                                <p:cTn id="9" presetID="38" presetClass="entr" presetSubtype="0" accel="50000" fill="hold" nodeType="afterEffect">
                                  <p:stCondLst>
                                    <p:cond delay="2000"/>
                                  </p:stCondLst>
                                  <p:iterate type="lt">
                                    <p:tmPct val="50000"/>
                                  </p:iterate>
                                  <p:childTnLst>
                                    <p:set>
                                      <p:cBhvr>
                                        <p:cTn id="10" dur="1" fill="hold">
                                          <p:stCondLst>
                                            <p:cond delay="0"/>
                                          </p:stCondLst>
                                        </p:cTn>
                                        <p:tgtEl>
                                          <p:spTgt spid="6">
                                            <p:txEl>
                                              <p:pRg st="0" end="0"/>
                                            </p:txEl>
                                          </p:spTgt>
                                        </p:tgtEl>
                                        <p:attrNameLst>
                                          <p:attrName>style.visibility</p:attrName>
                                        </p:attrNameLst>
                                      </p:cBhvr>
                                      <p:to>
                                        <p:strVal val="visible"/>
                                      </p:to>
                                    </p:set>
                                    <p:set>
                                      <p:cBhvr>
                                        <p:cTn id="11" dur="455" fill="hold">
                                          <p:stCondLst>
                                            <p:cond delay="0"/>
                                          </p:stCondLst>
                                        </p:cTn>
                                        <p:tgtEl>
                                          <p:spTgt spid="6">
                                            <p:txEl>
                                              <p:pRg st="0" end="0"/>
                                            </p:txEl>
                                          </p:spTgt>
                                        </p:tgtEl>
                                        <p:attrNameLst>
                                          <p:attrName>style.rotation</p:attrName>
                                        </p:attrNameLst>
                                      </p:cBhvr>
                                      <p:to>
                                        <p:strVal val="-45.0"/>
                                      </p:to>
                                    </p:set>
                                    <p:anim calcmode="lin" valueType="num">
                                      <p:cBhvr>
                                        <p:cTn id="12" dur="455" fill="hold">
                                          <p:stCondLst>
                                            <p:cond delay="455"/>
                                          </p:stCondLst>
                                        </p:cTn>
                                        <p:tgtEl>
                                          <p:spTgt spid="6">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6">
                                            <p:txEl>
                                              <p:pRg st="0" end="0"/>
                                            </p:txEl>
                                          </p:spTgt>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6">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6">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67544" y="5949280"/>
            <a:ext cx="974252" cy="527720"/>
          </a:xfrm>
          <a:prstGeom prst="rect">
            <a:avLst/>
          </a:prstGeom>
        </p:spPr>
      </p:pic>
      <p:sp>
        <p:nvSpPr>
          <p:cNvPr id="3" name="Title 2"/>
          <p:cNvSpPr>
            <a:spLocks noGrp="1"/>
          </p:cNvSpPr>
          <p:nvPr>
            <p:ph type="title"/>
          </p:nvPr>
        </p:nvSpPr>
        <p:spPr>
          <a:xfrm>
            <a:off x="457200" y="533400"/>
            <a:ext cx="8229600" cy="1066800"/>
          </a:xfrm>
        </p:spPr>
        <p:txBody>
          <a:bodyPr>
            <a:normAutofit/>
          </a:bodyPr>
          <a:lstStyle/>
          <a:p>
            <a:r>
              <a:rPr lang="en-US" sz="3800" dirty="0" smtClean="0">
                <a:solidFill>
                  <a:srgbClr val="C00000"/>
                </a:solidFill>
                <a:latin typeface="ITC Avant Garde Std Bk" pitchFamily="34" charset="0"/>
              </a:rPr>
              <a:t>Pedestrian</a:t>
            </a:r>
            <a:r>
              <a:rPr sz="3800" dirty="0" smtClean="0">
                <a:solidFill>
                  <a:srgbClr val="C00000"/>
                </a:solidFill>
                <a:latin typeface="ITC Avant Garde Std Bk" pitchFamily="34" charset="0"/>
              </a:rPr>
              <a:t> </a:t>
            </a:r>
            <a:r>
              <a:rPr lang="en-CA" sz="3800" dirty="0" smtClean="0">
                <a:solidFill>
                  <a:srgbClr val="C00000"/>
                </a:solidFill>
                <a:latin typeface="ITC Avant Garde Std Bk" pitchFamily="34" charset="0"/>
              </a:rPr>
              <a:t>Behaviour</a:t>
            </a:r>
            <a:endParaRPr lang="en-CA" sz="3800" dirty="0">
              <a:solidFill>
                <a:srgbClr val="C00000"/>
              </a:solidFill>
              <a:latin typeface="ITC Avant Garde Std Bk" pitchFamily="34" charset="0"/>
            </a:endParaRPr>
          </a:p>
        </p:txBody>
      </p:sp>
      <p:pic>
        <p:nvPicPr>
          <p:cNvPr id="6" name="VIA vs Trespasser video.wmv">
            <a:hlinkClick r:id="" action="ppaction://media"/>
          </p:cNvPr>
          <p:cNvPicPr>
            <a:picLocks noGrp="1" noRot="1" noChangeAspect="1"/>
          </p:cNvPicPr>
          <p:nvPr>
            <p:ph idx="1"/>
            <a:videoFile r:link="rId1"/>
          </p:nvPr>
        </p:nvPicPr>
        <p:blipFill>
          <a:blip r:embed="rId6" cstate="print"/>
          <a:stretch>
            <a:fillRect/>
          </a:stretch>
        </p:blipFill>
        <p:spPr>
          <a:xfrm>
            <a:off x="1763688" y="1447801"/>
            <a:ext cx="6012904" cy="45096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49250" y="457200"/>
            <a:ext cx="7423150" cy="1143000"/>
          </a:xfrm>
        </p:spPr>
        <p:txBody>
          <a:bodyPr>
            <a:normAutofit/>
          </a:bodyPr>
          <a:lstStyle/>
          <a:p>
            <a:r>
              <a:rPr lang="en-US" sz="3600" i="1" dirty="0" smtClean="0">
                <a:solidFill>
                  <a:srgbClr val="C00000"/>
                </a:solidFill>
                <a:effectLst/>
                <a:latin typeface="ITC Avant Garde Std Bk" pitchFamily="34" charset="0"/>
              </a:rPr>
              <a:t>TSB</a:t>
            </a:r>
            <a:r>
              <a:rPr sz="3600" i="1" dirty="0" smtClean="0">
                <a:solidFill>
                  <a:srgbClr val="C00000"/>
                </a:solidFill>
                <a:effectLst/>
                <a:latin typeface="ITC Avant Garde Std Bk" pitchFamily="34" charset="0"/>
              </a:rPr>
              <a:t>* </a:t>
            </a:r>
            <a:r>
              <a:rPr lang="en-US" sz="3600" b="1" dirty="0" smtClean="0">
                <a:solidFill>
                  <a:srgbClr val="C00000"/>
                </a:solidFill>
                <a:effectLst/>
                <a:latin typeface="ITC Avant Garde Std Bk" pitchFamily="34" charset="0"/>
              </a:rPr>
              <a:t> </a:t>
            </a:r>
            <a:r>
              <a:rPr lang="en-US" sz="3600" i="1" dirty="0" smtClean="0">
                <a:solidFill>
                  <a:srgbClr val="C00000"/>
                </a:solidFill>
                <a:effectLst/>
                <a:latin typeface="ITC Avant Garde Std Bk" pitchFamily="34" charset="0"/>
              </a:rPr>
              <a:t>Statistics (</a:t>
            </a:r>
            <a:r>
              <a:rPr lang="en-US" sz="3600" i="1" dirty="0">
                <a:solidFill>
                  <a:srgbClr val="C00000"/>
                </a:solidFill>
                <a:effectLst/>
                <a:latin typeface="ITC Avant Garde Std Bk" pitchFamily="34" charset="0"/>
              </a:rPr>
              <a:t>Canada)</a:t>
            </a:r>
            <a:endParaRPr lang="en-CA" sz="3600" b="1" dirty="0">
              <a:solidFill>
                <a:srgbClr val="C00000"/>
              </a:solidFill>
              <a:effectLst/>
              <a:latin typeface="ITC Avant Garde Std Bk" pitchFamily="34" charset="0"/>
            </a:endParaRPr>
          </a:p>
        </p:txBody>
      </p:sp>
      <p:sp>
        <p:nvSpPr>
          <p:cNvPr id="8195" name="Rectangle 3"/>
          <p:cNvSpPr>
            <a:spLocks noGrp="1" noChangeArrowheads="1"/>
          </p:cNvSpPr>
          <p:nvPr>
            <p:ph type="body" idx="1"/>
          </p:nvPr>
        </p:nvSpPr>
        <p:spPr>
          <a:xfrm>
            <a:off x="539552" y="2060848"/>
            <a:ext cx="8382000" cy="3200400"/>
          </a:xfrm>
        </p:spPr>
        <p:txBody>
          <a:bodyPr>
            <a:normAutofit/>
          </a:bodyPr>
          <a:lstStyle/>
          <a:p>
            <a:pPr>
              <a:lnSpc>
                <a:spcPct val="90000"/>
              </a:lnSpc>
            </a:pPr>
            <a:r>
              <a:rPr lang="en-CA" sz="2800" b="1" i="1" dirty="0">
                <a:solidFill>
                  <a:schemeClr val="tx1">
                    <a:lumMod val="50000"/>
                    <a:lumOff val="50000"/>
                  </a:schemeClr>
                </a:solidFill>
                <a:latin typeface="ITC Avant Garde Std Bk" pitchFamily="34" charset="0"/>
              </a:rPr>
              <a:t>In </a:t>
            </a:r>
            <a:r>
              <a:rPr lang="en-CA" sz="2800" b="1" i="1" dirty="0" smtClean="0">
                <a:solidFill>
                  <a:schemeClr val="tx1">
                    <a:lumMod val="50000"/>
                    <a:lumOff val="50000"/>
                  </a:schemeClr>
                </a:solidFill>
                <a:latin typeface="ITC Avant Garde Std Bk" pitchFamily="34" charset="0"/>
              </a:rPr>
              <a:t>2010 </a:t>
            </a:r>
            <a:r>
              <a:rPr lang="en-CA" sz="2800" b="1" i="1" dirty="0">
                <a:solidFill>
                  <a:schemeClr val="tx1">
                    <a:lumMod val="50000"/>
                    <a:lumOff val="50000"/>
                  </a:schemeClr>
                </a:solidFill>
                <a:latin typeface="ITC Avant Garde Std Bk" pitchFamily="34" charset="0"/>
              </a:rPr>
              <a:t>there were </a:t>
            </a:r>
            <a:r>
              <a:rPr lang="en-CA" sz="2800" b="1" i="1" dirty="0" smtClean="0">
                <a:solidFill>
                  <a:schemeClr val="tx1">
                    <a:lumMod val="50000"/>
                    <a:lumOff val="50000"/>
                  </a:schemeClr>
                </a:solidFill>
                <a:latin typeface="ITC Avant Garde Std Bk" pitchFamily="34" charset="0"/>
              </a:rPr>
              <a:t>261 </a:t>
            </a:r>
            <a:r>
              <a:rPr lang="en-CA" sz="2800" b="1" i="1" dirty="0">
                <a:solidFill>
                  <a:schemeClr val="tx1">
                    <a:lumMod val="50000"/>
                    <a:lumOff val="50000"/>
                  </a:schemeClr>
                </a:solidFill>
                <a:latin typeface="ITC Avant Garde Std Bk" pitchFamily="34" charset="0"/>
              </a:rPr>
              <a:t>collisions involving trains and vehicles / pedestrians</a:t>
            </a:r>
          </a:p>
          <a:p>
            <a:pPr>
              <a:lnSpc>
                <a:spcPct val="90000"/>
              </a:lnSpc>
              <a:buFontTx/>
              <a:buNone/>
            </a:pPr>
            <a:endParaRPr lang="en-CA" sz="2400" b="1" i="1" dirty="0">
              <a:solidFill>
                <a:schemeClr val="tx2"/>
              </a:solidFill>
              <a:latin typeface="ITC Avant Garde Std Bk" pitchFamily="34" charset="0"/>
            </a:endParaRPr>
          </a:p>
          <a:p>
            <a:pPr>
              <a:lnSpc>
                <a:spcPct val="90000"/>
              </a:lnSpc>
              <a:buFontTx/>
              <a:buNone/>
            </a:pPr>
            <a:r>
              <a:rPr lang="en-CA" sz="2400" b="1" i="1" dirty="0">
                <a:solidFill>
                  <a:schemeClr val="tx1">
                    <a:lumMod val="50000"/>
                    <a:lumOff val="50000"/>
                  </a:schemeClr>
                </a:solidFill>
                <a:latin typeface="ITC Avant Garde Std Bk" pitchFamily="34" charset="0"/>
              </a:rPr>
              <a:t>Resulting in…</a:t>
            </a:r>
          </a:p>
          <a:p>
            <a:pPr>
              <a:lnSpc>
                <a:spcPct val="90000"/>
              </a:lnSpc>
            </a:pPr>
            <a:r>
              <a:rPr lang="en-CA" sz="2800" b="1" i="1" dirty="0" smtClean="0">
                <a:solidFill>
                  <a:schemeClr val="tx1">
                    <a:lumMod val="50000"/>
                    <a:lumOff val="50000"/>
                  </a:schemeClr>
                </a:solidFill>
                <a:latin typeface="ITC Avant Garde Std Bk" pitchFamily="34" charset="0"/>
              </a:rPr>
              <a:t>79 </a:t>
            </a:r>
            <a:r>
              <a:rPr lang="en-CA" sz="2800" b="1" i="1" dirty="0">
                <a:solidFill>
                  <a:schemeClr val="tx1">
                    <a:lumMod val="50000"/>
                    <a:lumOff val="50000"/>
                  </a:schemeClr>
                </a:solidFill>
                <a:latin typeface="ITC Avant Garde Std Bk" pitchFamily="34" charset="0"/>
              </a:rPr>
              <a:t>fatalities</a:t>
            </a:r>
          </a:p>
          <a:p>
            <a:pPr>
              <a:lnSpc>
                <a:spcPct val="90000"/>
              </a:lnSpc>
            </a:pPr>
            <a:r>
              <a:rPr lang="en-CA" sz="2800" b="1" i="1" dirty="0" smtClean="0">
                <a:solidFill>
                  <a:schemeClr val="tx1">
                    <a:lumMod val="50000"/>
                    <a:lumOff val="50000"/>
                  </a:schemeClr>
                </a:solidFill>
                <a:latin typeface="ITC Avant Garde Std Bk" pitchFamily="34" charset="0"/>
              </a:rPr>
              <a:t>47 </a:t>
            </a:r>
            <a:r>
              <a:rPr lang="en-CA" sz="2800" b="1" i="1" dirty="0">
                <a:solidFill>
                  <a:schemeClr val="tx1">
                    <a:lumMod val="50000"/>
                    <a:lumOff val="50000"/>
                  </a:schemeClr>
                </a:solidFill>
                <a:latin typeface="ITC Avant Garde Std Bk" pitchFamily="34" charset="0"/>
              </a:rPr>
              <a:t>serious injuries</a:t>
            </a:r>
          </a:p>
        </p:txBody>
      </p:sp>
      <p:sp>
        <p:nvSpPr>
          <p:cNvPr id="8196" name="Text Box 4"/>
          <p:cNvSpPr txBox="1">
            <a:spLocks noChangeArrowheads="1"/>
          </p:cNvSpPr>
          <p:nvPr/>
        </p:nvSpPr>
        <p:spPr bwMode="auto">
          <a:xfrm>
            <a:off x="539552" y="4941168"/>
            <a:ext cx="4824412" cy="274638"/>
          </a:xfrm>
          <a:prstGeom prst="rect">
            <a:avLst/>
          </a:prstGeom>
          <a:noFill/>
          <a:ln w="9525">
            <a:noFill/>
            <a:miter lim="800000"/>
            <a:headEnd/>
            <a:tailEnd/>
          </a:ln>
          <a:effectLst/>
        </p:spPr>
        <p:txBody>
          <a:bodyPr>
            <a:spAutoFit/>
          </a:bodyPr>
          <a:lstStyle/>
          <a:p>
            <a:pPr>
              <a:spcBef>
                <a:spcPct val="50000"/>
              </a:spcBef>
            </a:pPr>
            <a:r>
              <a:rPr lang="en-US" sz="1200" i="1" dirty="0">
                <a:solidFill>
                  <a:schemeClr val="tx1">
                    <a:lumMod val="50000"/>
                    <a:lumOff val="50000"/>
                  </a:schemeClr>
                </a:solidFill>
                <a:latin typeface="ITC Avant Garde Std Cn" pitchFamily="34" charset="0"/>
              </a:rPr>
              <a:t>* </a:t>
            </a:r>
            <a:r>
              <a:rPr lang="en-US" sz="1200" i="1" dirty="0" smtClean="0">
                <a:solidFill>
                  <a:schemeClr val="tx1">
                    <a:lumMod val="50000"/>
                    <a:lumOff val="50000"/>
                  </a:schemeClr>
                </a:solidFill>
                <a:latin typeface="ITC Avant Garde Std Cn" pitchFamily="34" charset="0"/>
              </a:rPr>
              <a:t>Transportation </a:t>
            </a:r>
            <a:r>
              <a:rPr lang="en-US" sz="1200" i="1" dirty="0">
                <a:solidFill>
                  <a:schemeClr val="tx1">
                    <a:lumMod val="50000"/>
                    <a:lumOff val="50000"/>
                  </a:schemeClr>
                </a:solidFill>
                <a:latin typeface="ITC Avant Garde Std Cn" pitchFamily="34" charset="0"/>
              </a:rPr>
              <a:t>Safety Board </a:t>
            </a:r>
          </a:p>
        </p:txBody>
      </p:sp>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anim calcmode="lin" valueType="num">
                                      <p:cBhvr additive="base">
                                        <p:cTn id="11"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anim calcmode="lin" valueType="num">
                                      <p:cBhvr additive="base">
                                        <p:cTn id="17"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8" fill="hold" grpId="0" nodeType="afterEffect">
                                  <p:stCondLst>
                                    <p:cond delay="1500"/>
                                  </p:stCondLst>
                                  <p:childTnLst>
                                    <p:set>
                                      <p:cBhvr>
                                        <p:cTn id="21" dur="1" fill="hold">
                                          <p:stCondLst>
                                            <p:cond delay="0"/>
                                          </p:stCondLst>
                                        </p:cTn>
                                        <p:tgtEl>
                                          <p:spTgt spid="8195">
                                            <p:txEl>
                                              <p:pRg st="4" end="4"/>
                                            </p:txEl>
                                          </p:spTgt>
                                        </p:tgtEl>
                                        <p:attrNameLst>
                                          <p:attrName>style.visibility</p:attrName>
                                        </p:attrNameLst>
                                      </p:cBhvr>
                                      <p:to>
                                        <p:strVal val="visible"/>
                                      </p:to>
                                    </p:set>
                                    <p:anim calcmode="lin" valueType="num">
                                      <p:cBhvr additive="base">
                                        <p:cTn id="22"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100354" name="Text Box 2"/>
          <p:cNvSpPr txBox="1">
            <a:spLocks noChangeArrowheads="1"/>
          </p:cNvSpPr>
          <p:nvPr/>
        </p:nvSpPr>
        <p:spPr bwMode="auto">
          <a:xfrm>
            <a:off x="1905000" y="609600"/>
            <a:ext cx="55626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cs typeface="Times New Roman" pitchFamily="18" charset="0"/>
            </a:endParaRPr>
          </a:p>
        </p:txBody>
      </p:sp>
      <p:pic>
        <p:nvPicPr>
          <p:cNvPr id="109570" name="Picture 2"/>
          <p:cNvPicPr>
            <a:picLocks noChangeAspect="1" noChangeArrowheads="1"/>
          </p:cNvPicPr>
          <p:nvPr/>
        </p:nvPicPr>
        <p:blipFill>
          <a:blip r:embed="rId5" cstate="print"/>
          <a:srcRect/>
          <a:stretch>
            <a:fillRect/>
          </a:stretch>
        </p:blipFill>
        <p:spPr bwMode="auto">
          <a:xfrm rot="21171242">
            <a:off x="1166860" y="1819673"/>
            <a:ext cx="6472239" cy="445788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81000" y="838200"/>
            <a:ext cx="7162800" cy="646331"/>
          </a:xfrm>
          <a:prstGeom prst="rect">
            <a:avLst/>
          </a:prstGeom>
          <a:noFill/>
        </p:spPr>
        <p:txBody>
          <a:bodyPr wrap="square" rtlCol="0">
            <a:spAutoFit/>
          </a:bodyPr>
          <a:lstStyle/>
          <a:p>
            <a:r>
              <a:rPr lang="en-US" sz="3600" dirty="0" smtClean="0">
                <a:solidFill>
                  <a:srgbClr val="C00000"/>
                </a:solidFill>
                <a:latin typeface="ITC Avant Garde Std Bk" pitchFamily="34" charset="0"/>
              </a:rPr>
              <a:t>Devastating Consequences</a:t>
            </a:r>
            <a:endParaRPr lang="en-CA" sz="3600" dirty="0">
              <a:solidFill>
                <a:srgbClr val="C00000"/>
              </a:solidFill>
              <a:latin typeface="ITC Avant Garde Std Bk"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100354" name="Text Box 2"/>
          <p:cNvSpPr txBox="1">
            <a:spLocks noChangeArrowheads="1"/>
          </p:cNvSpPr>
          <p:nvPr/>
        </p:nvSpPr>
        <p:spPr bwMode="auto">
          <a:xfrm>
            <a:off x="1905000" y="609600"/>
            <a:ext cx="55626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cs typeface="Times New Roman" pitchFamily="18" charset="0"/>
            </a:endParaRPr>
          </a:p>
        </p:txBody>
      </p:sp>
      <p:sp>
        <p:nvSpPr>
          <p:cNvPr id="5" name="TextBox 4"/>
          <p:cNvSpPr txBox="1"/>
          <p:nvPr/>
        </p:nvSpPr>
        <p:spPr>
          <a:xfrm>
            <a:off x="381000" y="838200"/>
            <a:ext cx="7162800" cy="646331"/>
          </a:xfrm>
          <a:prstGeom prst="rect">
            <a:avLst/>
          </a:prstGeom>
          <a:noFill/>
        </p:spPr>
        <p:txBody>
          <a:bodyPr wrap="square" rtlCol="0">
            <a:spAutoFit/>
          </a:bodyPr>
          <a:lstStyle/>
          <a:p>
            <a:r>
              <a:rPr lang="en-US" sz="3600" dirty="0" smtClean="0">
                <a:solidFill>
                  <a:srgbClr val="C00000"/>
                </a:solidFill>
                <a:latin typeface="ITC Avant Garde Std Bk" pitchFamily="34" charset="0"/>
              </a:rPr>
              <a:t>Devastating Consequences</a:t>
            </a:r>
            <a:endParaRPr lang="en-CA" sz="3600" dirty="0">
              <a:solidFill>
                <a:srgbClr val="C00000"/>
              </a:solidFill>
              <a:latin typeface="ITC Avant Garde Std Bk" pitchFamily="34" charset="0"/>
            </a:endParaRPr>
          </a:p>
        </p:txBody>
      </p:sp>
      <p:pic>
        <p:nvPicPr>
          <p:cNvPr id="109570" name="Picture 2"/>
          <p:cNvPicPr>
            <a:picLocks noChangeAspect="1" noChangeArrowheads="1"/>
          </p:cNvPicPr>
          <p:nvPr/>
        </p:nvPicPr>
        <p:blipFill>
          <a:blip r:embed="rId5" cstate="print"/>
          <a:srcRect/>
          <a:stretch>
            <a:fillRect/>
          </a:stretch>
        </p:blipFill>
        <p:spPr bwMode="auto">
          <a:xfrm rot="21363704">
            <a:off x="884960" y="2079632"/>
            <a:ext cx="7443188" cy="404300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_RGB_EN_side.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67544" y="5949280"/>
            <a:ext cx="974252" cy="527720"/>
          </a:xfrm>
          <a:prstGeom prst="rect">
            <a:avLst/>
          </a:prstGeom>
        </p:spPr>
      </p:pic>
      <p:sp>
        <p:nvSpPr>
          <p:cNvPr id="101378" name="Text Box 2"/>
          <p:cNvSpPr txBox="1">
            <a:spLocks noChangeArrowheads="1"/>
          </p:cNvSpPr>
          <p:nvPr/>
        </p:nvSpPr>
        <p:spPr bwMode="auto">
          <a:xfrm>
            <a:off x="1905000" y="609600"/>
            <a:ext cx="55626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cs typeface="Times New Roman" pitchFamily="18" charset="0"/>
            </a:endParaRPr>
          </a:p>
        </p:txBody>
      </p:sp>
      <p:pic>
        <p:nvPicPr>
          <p:cNvPr id="101379" name="Picture 3" descr="106-0613_IMG"/>
          <p:cNvPicPr>
            <a:picLocks noChangeAspect="1" noChangeArrowheads="1"/>
          </p:cNvPicPr>
          <p:nvPr/>
        </p:nvPicPr>
        <p:blipFill>
          <a:blip r:embed="rId5" cstate="print"/>
          <a:srcRect/>
          <a:stretch>
            <a:fillRect/>
          </a:stretch>
        </p:blipFill>
        <p:spPr bwMode="auto">
          <a:xfrm rot="21374239">
            <a:off x="1115384" y="1914338"/>
            <a:ext cx="7222695" cy="414849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81000" y="838200"/>
            <a:ext cx="7162800" cy="646331"/>
          </a:xfrm>
          <a:prstGeom prst="rect">
            <a:avLst/>
          </a:prstGeom>
          <a:noFill/>
        </p:spPr>
        <p:txBody>
          <a:bodyPr wrap="square" rtlCol="0">
            <a:spAutoFit/>
          </a:bodyPr>
          <a:lstStyle/>
          <a:p>
            <a:r>
              <a:rPr lang="en-US" sz="3600" dirty="0" smtClean="0">
                <a:solidFill>
                  <a:srgbClr val="C00000"/>
                </a:solidFill>
                <a:latin typeface="ITC Avant Garde Std Bk" pitchFamily="34" charset="0"/>
              </a:rPr>
              <a:t>Public at Risk</a:t>
            </a:r>
            <a:endParaRPr lang="en-CA" sz="3600" dirty="0">
              <a:solidFill>
                <a:srgbClr val="C00000"/>
              </a:solidFill>
              <a:latin typeface="ITC Avant Garde Std Bk"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2971</TotalTime>
  <Words>1673</Words>
  <Application>Microsoft Office PowerPoint</Application>
  <PresentationFormat>On-screen Show (4:3)</PresentationFormat>
  <Paragraphs>288</Paragraphs>
  <Slides>41</Slides>
  <Notes>39</Notes>
  <HiddenSlides>1</HiddenSlides>
  <MMClips>2</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Canadian Facts</vt:lpstr>
      <vt:lpstr>Canadian Railway Facts</vt:lpstr>
      <vt:lpstr>Driver Behaviour</vt:lpstr>
      <vt:lpstr>Pedestrian Behaviour</vt:lpstr>
      <vt:lpstr>TSB*  Statistics (Canada)</vt:lpstr>
      <vt:lpstr>Slide 7</vt:lpstr>
      <vt:lpstr>Slide 8</vt:lpstr>
      <vt:lpstr>Slide 9</vt:lpstr>
      <vt:lpstr>TSB* Findings</vt:lpstr>
      <vt:lpstr>Slide 11</vt:lpstr>
      <vt:lpstr>Operation Lifesaver</vt:lpstr>
      <vt:lpstr>Operation Lifesaver Canada</vt:lpstr>
      <vt:lpstr>OL Partnerships</vt:lpstr>
      <vt:lpstr>OL - Certified Presenter Program</vt:lpstr>
      <vt:lpstr>OL - Certified Presenter Program</vt:lpstr>
      <vt:lpstr>OL - Materials</vt:lpstr>
      <vt:lpstr>Rover’s – “Train Your Brain” activity book</vt:lpstr>
      <vt:lpstr>Professional Drivers Info Pkg.</vt:lpstr>
      <vt:lpstr>OL - Videos</vt:lpstr>
      <vt:lpstr>OL Web Site OperationLifesaver.ca</vt:lpstr>
      <vt:lpstr>OL Kids – www.olkids.ca</vt:lpstr>
      <vt:lpstr>OL Kids – Paint OLE</vt:lpstr>
      <vt:lpstr>Crossing Statistics (source TSB)</vt:lpstr>
      <vt:lpstr>Trespass Statistics (Source TSB)</vt:lpstr>
      <vt:lpstr>Slide 26</vt:lpstr>
      <vt:lpstr>Transport Canada Announcement </vt:lpstr>
      <vt:lpstr>Strategic Plan</vt:lpstr>
      <vt:lpstr>OL – Communication </vt:lpstr>
      <vt:lpstr>Slide 30</vt:lpstr>
      <vt:lpstr>www.facebook.com/ OPLifesaver</vt:lpstr>
      <vt:lpstr>Computer Based Training for Presenter Training</vt:lpstr>
      <vt:lpstr>K-3 Construction cards &amp; Evaluation</vt:lpstr>
      <vt:lpstr>Developing Gr. 7-8 presentation strategy</vt:lpstr>
      <vt:lpstr>Computer Based Training for Newly Licensed Drivers</vt:lpstr>
      <vt:lpstr>TraintoDrive.net – Overall Stats (Jan 1, 2009 – Dec 31,2010)</vt:lpstr>
      <vt:lpstr>OL Rail Safety Week</vt:lpstr>
      <vt:lpstr>OL - PowerPoint Slide Shows</vt:lpstr>
      <vt:lpstr>Key OL Dates for 2011</vt:lpstr>
      <vt:lpstr>OL Public-Rail Safety Conference  &amp; Showcase</vt:lpstr>
      <vt:lpstr> Operation Lifesaver Canada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 Montgomery</dc:creator>
  <cp:lastModifiedBy> </cp:lastModifiedBy>
  <cp:revision>215</cp:revision>
  <dcterms:created xsi:type="dcterms:W3CDTF">2011-01-06T21:20:46Z</dcterms:created>
  <dcterms:modified xsi:type="dcterms:W3CDTF">2011-03-11T20:52:14Z</dcterms:modified>
</cp:coreProperties>
</file>